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5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AA8F30EF-D008-0149-B7C2-6CDF659326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a16="http://schemas.microsoft.com/office/drawing/2014/main" xmlns=""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a16="http://schemas.microsoft.com/office/drawing/2014/main" xmlns="" id="{F8905D8C-A5E0-BF4D-A4E8-75775D0A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7AD2E4E-14B2-184E-9354-9B1AECA27C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xmlns="" id="{70AD9C9F-A6D8-3C49-A93C-967F876440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C351545-BF0A-2C40-AB70-30A2DCADC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a16="http://schemas.microsoft.com/office/drawing/2014/main" xmlns=""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a16="http://schemas.microsoft.com/office/drawing/2014/main" xmlns=""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FFCECDE1-8527-6C43-ADCC-CCCC7BF92AFA}"/>
              </a:ext>
            </a:extLst>
          </p:cNvPr>
          <p:cNvSpPr>
            <a:spLocks noGrp="1"/>
          </p:cNvSpPr>
          <p:nvPr>
            <p:ph type="title"/>
          </p:nvPr>
        </p:nvSpPr>
        <p:spPr>
          <a:xfrm>
            <a:off x="-2516189" y="3994030"/>
            <a:ext cx="11445240" cy="2321101"/>
          </a:xfrm>
        </p:spPr>
        <p:txBody>
          <a:bodyPr/>
          <a:lstStyle/>
          <a:p>
            <a:r>
              <a:rPr lang="en-US" altLang="en-US" b="1" dirty="0">
                <a:solidFill>
                  <a:schemeClr val="tx1"/>
                </a:solidFill>
              </a:rPr>
              <a:t>Lockout and Tagout</a:t>
            </a:r>
            <a:br>
              <a:rPr lang="en-US" altLang="en-US" b="1" dirty="0">
                <a:solidFill>
                  <a:schemeClr val="tx1"/>
                </a:solidFill>
              </a:rPr>
            </a:br>
            <a:r>
              <a:rPr lang="en-US" altLang="en-US" b="1" dirty="0">
                <a:solidFill>
                  <a:schemeClr val="tx1"/>
                </a:solidFill>
              </a:rPr>
              <a:t>Sedgwick 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Mechanical energy:</a:t>
            </a:r>
          </a:p>
          <a:p>
            <a:pPr marL="0" lvl="2" indent="0">
              <a:lnSpc>
                <a:spcPct val="90000"/>
              </a:lnSpc>
              <a:spcBef>
                <a:spcPct val="0"/>
              </a:spcBef>
              <a:buClr>
                <a:schemeClr val="tx1"/>
              </a:buClr>
              <a:buSzPct val="70000"/>
              <a:buNone/>
              <a:defRPr/>
            </a:pPr>
            <a:endParaRPr lang="en-US" sz="1100" b="1" dirty="0"/>
          </a:p>
          <a:p>
            <a:pPr marL="342900" lvl="1" indent="-342900">
              <a:lnSpc>
                <a:spcPct val="90000"/>
              </a:lnSpc>
              <a:buClrTx/>
              <a:buSzPct val="100000"/>
              <a:buFont typeface="Wingdings" pitchFamily="2" charset="2"/>
              <a:buChar char="§"/>
              <a:defRPr/>
            </a:pPr>
            <a:r>
              <a:rPr lang="en-US" sz="2800" b="1" dirty="0"/>
              <a:t>Energy is manifested through motion and energy is associated with moving parts of a mechanical system:</a:t>
            </a:r>
            <a:endParaRPr lang="en-US" sz="800" dirty="0"/>
          </a:p>
          <a:p>
            <a:pPr marL="742950" lvl="2" indent="-342900">
              <a:lnSpc>
                <a:spcPct val="90000"/>
              </a:lnSpc>
              <a:buClrTx/>
              <a:buSzPct val="100000"/>
              <a:buFont typeface="Wingdings" pitchFamily="2" charset="2"/>
              <a:buChar char="§"/>
              <a:defRPr/>
            </a:pPr>
            <a:r>
              <a:rPr lang="en-US" sz="2400" b="1" dirty="0"/>
              <a:t>Power transmission apparatus</a:t>
            </a:r>
          </a:p>
          <a:p>
            <a:pPr marL="742950" lvl="2" indent="-342900">
              <a:lnSpc>
                <a:spcPct val="90000"/>
              </a:lnSpc>
              <a:buClrTx/>
              <a:buSzPct val="100000"/>
              <a:buFont typeface="Wingdings" pitchFamily="2" charset="2"/>
              <a:buChar char="§"/>
              <a:defRPr/>
            </a:pPr>
            <a:r>
              <a:rPr lang="en-US" sz="2400" b="1" dirty="0"/>
              <a:t>Fly wheels</a:t>
            </a:r>
          </a:p>
          <a:p>
            <a:pPr marL="742950" lvl="2" indent="-342900">
              <a:lnSpc>
                <a:spcPct val="90000"/>
              </a:lnSpc>
              <a:buClrTx/>
              <a:buSzPct val="100000"/>
              <a:buFont typeface="Wingdings" pitchFamily="2" charset="2"/>
              <a:buChar char="§"/>
              <a:defRPr/>
            </a:pPr>
            <a:r>
              <a:rPr lang="en-US" sz="2400" b="1" dirty="0"/>
              <a:t>Belts</a:t>
            </a:r>
          </a:p>
          <a:p>
            <a:pPr marL="742950" lvl="2" indent="-342900">
              <a:lnSpc>
                <a:spcPct val="90000"/>
              </a:lnSpc>
              <a:buClrTx/>
              <a:buSzPct val="100000"/>
              <a:buFont typeface="Wingdings" pitchFamily="2" charset="2"/>
              <a:buChar char="§"/>
              <a:defRPr/>
            </a:pPr>
            <a:r>
              <a:rPr lang="en-US" sz="2400" b="1" dirty="0"/>
              <a:t>Pulleys</a:t>
            </a:r>
          </a:p>
          <a:p>
            <a:pPr marL="342900" lvl="1" indent="-342900">
              <a:lnSpc>
                <a:spcPct val="90000"/>
              </a:lnSpc>
              <a:buClrTx/>
              <a:buSzPct val="100000"/>
              <a:buFont typeface="Wingdings" pitchFamily="2" charset="2"/>
              <a:buChar char="§"/>
              <a:defRPr/>
            </a:pPr>
            <a:r>
              <a:rPr lang="en-US" sz="2800" b="1" dirty="0"/>
              <a:t>Contact with moving parts can crush, fracture, cut, or amputate a body part.</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2425825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3200" b="1" dirty="0"/>
              <a:t>Potential energy:</a:t>
            </a:r>
          </a:p>
          <a:p>
            <a:pPr marL="0" lvl="2" indent="0">
              <a:lnSpc>
                <a:spcPct val="90000"/>
              </a:lnSpc>
              <a:spcBef>
                <a:spcPct val="0"/>
              </a:spcBef>
              <a:buClr>
                <a:schemeClr val="tx1"/>
              </a:buClr>
              <a:buSzPct val="70000"/>
              <a:buNone/>
              <a:defRPr/>
            </a:pPr>
            <a:endParaRPr lang="en-US" altLang="en-US" sz="1100" b="1" dirty="0"/>
          </a:p>
          <a:p>
            <a:pPr marL="342900" lvl="1" indent="-342900">
              <a:lnSpc>
                <a:spcPct val="90000"/>
              </a:lnSpc>
              <a:buClrTx/>
              <a:buSzPct val="100000"/>
              <a:buFont typeface="Wingdings" pitchFamily="2" charset="2"/>
              <a:buChar char="§"/>
              <a:defRPr/>
            </a:pPr>
            <a:r>
              <a:rPr lang="en-US" altLang="en-US" sz="2800" b="1" dirty="0"/>
              <a:t>Potential energy is stored energy that can be hazardous if released. Some examples of potential energy include:</a:t>
            </a:r>
          </a:p>
          <a:p>
            <a:pPr marL="742950" lvl="2" indent="-342900">
              <a:lnSpc>
                <a:spcPct val="90000"/>
              </a:lnSpc>
              <a:buClrTx/>
              <a:buSzPct val="100000"/>
              <a:buFont typeface="Wingdings" pitchFamily="2" charset="2"/>
              <a:buChar char="§"/>
              <a:defRPr/>
            </a:pPr>
            <a:r>
              <a:rPr lang="en-US" altLang="en-US" sz="2400" b="1" dirty="0"/>
              <a:t>Gravity</a:t>
            </a:r>
          </a:p>
          <a:p>
            <a:pPr marL="742950" lvl="2" indent="-342900">
              <a:lnSpc>
                <a:spcPct val="90000"/>
              </a:lnSpc>
              <a:buClrTx/>
              <a:buSzPct val="100000"/>
              <a:buFont typeface="Wingdings" pitchFamily="2" charset="2"/>
              <a:buChar char="§"/>
              <a:defRPr/>
            </a:pPr>
            <a:r>
              <a:rPr lang="en-US" altLang="en-US" sz="2400" b="1" dirty="0"/>
              <a:t>Springs</a:t>
            </a:r>
          </a:p>
          <a:p>
            <a:pPr marL="742950" lvl="2" indent="-342900">
              <a:lnSpc>
                <a:spcPct val="90000"/>
              </a:lnSpc>
              <a:buClrTx/>
              <a:buSzPct val="100000"/>
              <a:buFont typeface="Wingdings" pitchFamily="2" charset="2"/>
              <a:buChar char="§"/>
              <a:defRPr/>
            </a:pPr>
            <a:r>
              <a:rPr lang="en-US" altLang="en-US" sz="2400" b="1" dirty="0"/>
              <a:t>Thermal energy</a:t>
            </a:r>
          </a:p>
          <a:p>
            <a:pPr marL="742950" lvl="2" indent="-342900">
              <a:lnSpc>
                <a:spcPct val="90000"/>
              </a:lnSpc>
              <a:buClrTx/>
              <a:buSzPct val="100000"/>
              <a:buFont typeface="Wingdings" pitchFamily="2" charset="2"/>
              <a:buChar char="§"/>
              <a:defRPr/>
            </a:pPr>
            <a:r>
              <a:rPr lang="en-US" altLang="en-US" sz="2400" b="1" dirty="0"/>
              <a:t>Stored energy</a:t>
            </a:r>
          </a:p>
          <a:p>
            <a:pPr marL="742950" lvl="2" indent="-342900">
              <a:lnSpc>
                <a:spcPct val="90000"/>
              </a:lnSpc>
              <a:buClrTx/>
              <a:buSzPct val="100000"/>
              <a:buFont typeface="Wingdings" pitchFamily="2" charset="2"/>
              <a:buChar char="§"/>
              <a:defRPr/>
            </a:pPr>
            <a:r>
              <a:rPr lang="en-US" altLang="en-US" sz="2400" b="1" dirty="0"/>
              <a:t>Capacitors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110452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Pneumatic energy:</a:t>
            </a:r>
          </a:p>
          <a:p>
            <a:pPr marL="0" lvl="2" indent="0">
              <a:lnSpc>
                <a:spcPct val="90000"/>
              </a:lnSpc>
              <a:spcBef>
                <a:spcPct val="0"/>
              </a:spcBef>
              <a:buClr>
                <a:schemeClr val="tx1"/>
              </a:buClr>
              <a:buSzPct val="70000"/>
              <a:buNone/>
              <a:defRPr/>
            </a:pPr>
            <a:endParaRPr lang="en-US" sz="1100" b="1" dirty="0"/>
          </a:p>
          <a:p>
            <a:pPr marL="342900" lvl="1" indent="-342900">
              <a:lnSpc>
                <a:spcPct val="90000"/>
              </a:lnSpc>
              <a:buClrTx/>
              <a:buSzPct val="100000"/>
              <a:buFont typeface="Wingdings" pitchFamily="2" charset="2"/>
              <a:buChar char="§"/>
              <a:defRPr/>
            </a:pPr>
            <a:r>
              <a:rPr lang="en-US" sz="2800" b="1" dirty="0"/>
              <a:t>Pneumatic lines and vessels can retain energy in the form of stored pressure which may have to be relieved prior to servicing or maintenance.</a:t>
            </a:r>
          </a:p>
          <a:p>
            <a:pPr marL="342900" lvl="1" indent="-342900">
              <a:lnSpc>
                <a:spcPct val="90000"/>
              </a:lnSpc>
              <a:buClrTx/>
              <a:buSzPct val="100000"/>
              <a:buFont typeface="Wingdings" pitchFamily="2" charset="2"/>
              <a:buChar char="§"/>
              <a:defRPr/>
            </a:pPr>
            <a:r>
              <a:rPr lang="en-US" sz="2800" b="1" dirty="0"/>
              <a:t>This may be encountered in:</a:t>
            </a:r>
          </a:p>
          <a:p>
            <a:pPr marL="742950" lvl="2" indent="-342900">
              <a:lnSpc>
                <a:spcPct val="90000"/>
              </a:lnSpc>
              <a:buClrTx/>
              <a:buSzPct val="100000"/>
              <a:buFont typeface="Wingdings" pitchFamily="2" charset="2"/>
              <a:buChar char="§"/>
              <a:defRPr/>
            </a:pPr>
            <a:r>
              <a:rPr lang="en-US" sz="2400" b="1" dirty="0"/>
              <a:t>Pressurized systems</a:t>
            </a:r>
          </a:p>
          <a:p>
            <a:pPr marL="742950" lvl="2" indent="-342900">
              <a:lnSpc>
                <a:spcPct val="90000"/>
              </a:lnSpc>
              <a:buClrTx/>
              <a:buSzPct val="100000"/>
              <a:buFont typeface="Wingdings" pitchFamily="2" charset="2"/>
              <a:buChar char="§"/>
              <a:defRPr/>
            </a:pPr>
            <a:r>
              <a:rPr lang="en-US" sz="2400" b="1" dirty="0"/>
              <a:t>Compressors</a:t>
            </a:r>
          </a:p>
          <a:p>
            <a:pPr marL="742950" lvl="2" indent="-342900">
              <a:lnSpc>
                <a:spcPct val="90000"/>
              </a:lnSpc>
              <a:buClrTx/>
              <a:buSzPct val="100000"/>
              <a:buFont typeface="Wingdings" pitchFamily="2" charset="2"/>
              <a:buChar char="§"/>
              <a:defRPr/>
            </a:pPr>
            <a:r>
              <a:rPr lang="en-US" sz="2400" b="1" dirty="0"/>
              <a:t>House air</a:t>
            </a:r>
          </a:p>
          <a:p>
            <a:pPr marL="742950" lvl="2" indent="-342900">
              <a:lnSpc>
                <a:spcPct val="90000"/>
              </a:lnSpc>
              <a:buClrTx/>
              <a:buSzPct val="100000"/>
              <a:buFont typeface="Wingdings" pitchFamily="2" charset="2"/>
              <a:buChar char="§"/>
              <a:defRPr/>
            </a:pPr>
            <a:r>
              <a:rPr lang="en-US" sz="2400" b="1" dirty="0"/>
              <a:t>Air powered tools</a:t>
            </a:r>
          </a:p>
          <a:p>
            <a:pPr marL="742950" lvl="2" indent="-342900">
              <a:lnSpc>
                <a:spcPct val="90000"/>
              </a:lnSpc>
              <a:buClrTx/>
              <a:buSzPct val="100000"/>
              <a:buFont typeface="Wingdings" pitchFamily="2" charset="2"/>
              <a:buChar char="§"/>
              <a:defRPr/>
            </a:pPr>
            <a:r>
              <a:rPr lang="en-US" sz="2400" b="1" dirty="0"/>
              <a:t>Other gases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1543275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2800" b="1" dirty="0"/>
              <a:t>Energy control procedure:</a:t>
            </a:r>
          </a:p>
          <a:p>
            <a:pPr marL="0" lvl="2" indent="0">
              <a:lnSpc>
                <a:spcPct val="90000"/>
              </a:lnSpc>
              <a:spcBef>
                <a:spcPct val="0"/>
              </a:spcBef>
              <a:buClr>
                <a:schemeClr val="tx1"/>
              </a:buClr>
              <a:buSzPct val="70000"/>
              <a:buNone/>
              <a:defRPr/>
            </a:pPr>
            <a:endParaRPr lang="en-US" altLang="en-US" sz="1100" b="1" dirty="0"/>
          </a:p>
          <a:p>
            <a:pPr marL="342900" lvl="1" indent="-342900">
              <a:lnSpc>
                <a:spcPct val="90000"/>
              </a:lnSpc>
              <a:buClrTx/>
              <a:buSzPct val="100000"/>
              <a:buFont typeface="Wingdings" pitchFamily="2" charset="2"/>
              <a:buChar char="§"/>
              <a:defRPr/>
            </a:pPr>
            <a:r>
              <a:rPr lang="en-US" altLang="en-US" sz="2400" b="1" dirty="0"/>
              <a:t>A written procedure, developed to protect employees who perform maintenance on machines, equipment and processes where hazardous energy sources are present.</a:t>
            </a:r>
          </a:p>
          <a:p>
            <a:pPr marL="342900" lvl="1" indent="-342900">
              <a:lnSpc>
                <a:spcPct val="90000"/>
              </a:lnSpc>
              <a:buClrTx/>
              <a:buSzPct val="100000"/>
              <a:buFont typeface="Wingdings" pitchFamily="2" charset="2"/>
              <a:buChar char="§"/>
              <a:defRPr/>
            </a:pPr>
            <a:r>
              <a:rPr lang="en-US" sz="2400" b="1" dirty="0"/>
              <a:t>A hazardous energy control procedure shall be developed and utilized by the Agency when employees are engaged in the cleaning, repairing, servicing, setting-up or adjusting of:</a:t>
            </a:r>
            <a:endParaRPr lang="en-US" sz="700" dirty="0">
              <a:solidFill>
                <a:srgbClr val="000000"/>
              </a:solidFill>
            </a:endParaRPr>
          </a:p>
          <a:p>
            <a:pPr marL="742950" lvl="2" indent="-342900">
              <a:lnSpc>
                <a:spcPct val="90000"/>
              </a:lnSpc>
              <a:buClrTx/>
              <a:buSzPct val="100000"/>
              <a:buFont typeface="Wingdings" pitchFamily="2" charset="2"/>
              <a:buChar char="§"/>
              <a:defRPr/>
            </a:pPr>
            <a:r>
              <a:rPr lang="en-US" sz="2000" b="1" dirty="0"/>
              <a:t>Prime movers </a:t>
            </a:r>
          </a:p>
          <a:p>
            <a:pPr marL="742950" lvl="2" indent="-342900">
              <a:lnSpc>
                <a:spcPct val="90000"/>
              </a:lnSpc>
              <a:buClrTx/>
              <a:buSzPct val="100000"/>
              <a:buFont typeface="Wingdings" pitchFamily="2" charset="2"/>
              <a:buChar char="§"/>
              <a:defRPr/>
            </a:pPr>
            <a:r>
              <a:rPr lang="en-US" sz="2000" b="1" dirty="0"/>
              <a:t>Machinery</a:t>
            </a:r>
          </a:p>
          <a:p>
            <a:pPr marL="742950" lvl="2" indent="-342900">
              <a:lnSpc>
                <a:spcPct val="90000"/>
              </a:lnSpc>
              <a:buClrTx/>
              <a:buSzPct val="100000"/>
              <a:buFont typeface="Wingdings" pitchFamily="2" charset="2"/>
              <a:buChar char="§"/>
              <a:defRPr/>
            </a:pPr>
            <a:r>
              <a:rPr lang="en-US" sz="2000" b="1" dirty="0"/>
              <a:t>Equipment</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1687855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3200" b="1" dirty="0"/>
              <a:t>Process of energy control procedure implementation: </a:t>
            </a:r>
          </a:p>
          <a:p>
            <a:pPr marL="0" lvl="2" indent="0">
              <a:lnSpc>
                <a:spcPct val="90000"/>
              </a:lnSpc>
              <a:spcBef>
                <a:spcPct val="0"/>
              </a:spcBef>
              <a:buClr>
                <a:schemeClr val="tx1"/>
              </a:buClr>
              <a:buSzPct val="70000"/>
              <a:buNone/>
              <a:defRPr/>
            </a:pPr>
            <a:endParaRPr lang="en-US" altLang="en-US" sz="1100" b="1" dirty="0"/>
          </a:p>
          <a:p>
            <a:pPr marL="342900" lvl="1" indent="-342900">
              <a:lnSpc>
                <a:spcPct val="90000"/>
              </a:lnSpc>
              <a:buClrTx/>
              <a:buSzPct val="100000"/>
              <a:buFont typeface="Wingdings" pitchFamily="2" charset="2"/>
              <a:buChar char="§"/>
              <a:defRPr/>
            </a:pPr>
            <a:r>
              <a:rPr lang="en-US" sz="2800" b="1" dirty="0"/>
              <a:t>There are six steps:</a:t>
            </a:r>
          </a:p>
          <a:p>
            <a:pPr marL="857250" lvl="2" indent="-457200">
              <a:lnSpc>
                <a:spcPct val="90000"/>
              </a:lnSpc>
              <a:buClrTx/>
              <a:buSzPct val="100000"/>
              <a:buFont typeface="Arial" charset="0"/>
              <a:buAutoNum type="arabicPeriod"/>
              <a:defRPr/>
            </a:pPr>
            <a:r>
              <a:rPr lang="en-US" sz="2400" b="1" dirty="0"/>
              <a:t>Prepare for shutdown</a:t>
            </a:r>
          </a:p>
          <a:p>
            <a:pPr marL="857250" lvl="2" indent="-457200">
              <a:lnSpc>
                <a:spcPct val="90000"/>
              </a:lnSpc>
              <a:buClrTx/>
              <a:buSzPct val="100000"/>
              <a:buFont typeface="Arial" charset="0"/>
              <a:buAutoNum type="arabicPeriod"/>
              <a:defRPr/>
            </a:pPr>
            <a:r>
              <a:rPr lang="en-US" sz="2400" b="1" dirty="0"/>
              <a:t>Shutdown</a:t>
            </a:r>
          </a:p>
          <a:p>
            <a:pPr marL="857250" lvl="2" indent="-457200">
              <a:lnSpc>
                <a:spcPct val="90000"/>
              </a:lnSpc>
              <a:buClrTx/>
              <a:buSzPct val="100000"/>
              <a:buFont typeface="Arial" charset="0"/>
              <a:buAutoNum type="arabicPeriod"/>
              <a:defRPr/>
            </a:pPr>
            <a:r>
              <a:rPr lang="en-US" sz="2400" b="1" dirty="0"/>
              <a:t>Isolate energy sources</a:t>
            </a:r>
          </a:p>
          <a:p>
            <a:pPr marL="857250" lvl="2" indent="-457200">
              <a:lnSpc>
                <a:spcPct val="90000"/>
              </a:lnSpc>
              <a:buClrTx/>
              <a:buSzPct val="100000"/>
              <a:buFont typeface="Arial" charset="0"/>
              <a:buAutoNum type="arabicPeriod"/>
              <a:defRPr/>
            </a:pPr>
            <a:r>
              <a:rPr lang="en-US" sz="2400" b="1" dirty="0"/>
              <a:t>Apply locks &amp; tags</a:t>
            </a:r>
          </a:p>
          <a:p>
            <a:pPr marL="857250" lvl="2" indent="-457200">
              <a:lnSpc>
                <a:spcPct val="90000"/>
              </a:lnSpc>
              <a:buClrTx/>
              <a:buSzPct val="100000"/>
              <a:buFont typeface="Arial" charset="0"/>
              <a:buAutoNum type="arabicPeriod"/>
              <a:defRPr/>
            </a:pPr>
            <a:r>
              <a:rPr lang="en-US" sz="2400" b="1" dirty="0"/>
              <a:t>Control residual energy</a:t>
            </a:r>
          </a:p>
          <a:p>
            <a:pPr marL="857250" lvl="2" indent="-457200">
              <a:lnSpc>
                <a:spcPct val="90000"/>
              </a:lnSpc>
              <a:buClrTx/>
              <a:buSzPct val="100000"/>
              <a:buFont typeface="Arial" charset="0"/>
              <a:buAutoNum type="arabicPeriod"/>
              <a:defRPr/>
            </a:pPr>
            <a:r>
              <a:rPr lang="en-US" sz="2400" b="1" dirty="0"/>
              <a:t>Verify energy control methods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343785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Step 1 - Prepare for shutdown:</a:t>
            </a:r>
          </a:p>
          <a:p>
            <a:pPr marL="0" lvl="2" indent="0">
              <a:lnSpc>
                <a:spcPct val="90000"/>
              </a:lnSpc>
              <a:spcBef>
                <a:spcPct val="0"/>
              </a:spcBef>
              <a:buClr>
                <a:schemeClr val="tx1"/>
              </a:buClr>
              <a:buSzPct val="70000"/>
              <a:buNone/>
              <a:defRPr/>
            </a:pPr>
            <a:endParaRPr lang="en-US" sz="1100" b="1" dirty="0"/>
          </a:p>
          <a:p>
            <a:pPr marL="342900" lvl="1" indent="-342900">
              <a:lnSpc>
                <a:spcPct val="90000"/>
              </a:lnSpc>
              <a:buClrTx/>
              <a:buSzPct val="100000"/>
              <a:buFont typeface="Wingdings" pitchFamily="2" charset="2"/>
              <a:buChar char="§"/>
              <a:defRPr/>
            </a:pPr>
            <a:r>
              <a:rPr lang="en-US" sz="2800" b="1" dirty="0"/>
              <a:t>Notify affected employees of activities.</a:t>
            </a:r>
          </a:p>
          <a:p>
            <a:pPr marL="342900" lvl="1" indent="-342900" defTabSz="804863">
              <a:lnSpc>
                <a:spcPct val="90000"/>
              </a:lnSpc>
              <a:buClrTx/>
              <a:buSzPct val="100000"/>
              <a:buFont typeface="Wingdings" pitchFamily="2" charset="2"/>
              <a:buChar char="§"/>
              <a:defRPr/>
            </a:pPr>
            <a:r>
              <a:rPr lang="en-US" sz="2800" b="1" dirty="0"/>
              <a:t>Use energy control procedure data to prepare for shutdown:</a:t>
            </a:r>
            <a:endParaRPr lang="en-US" sz="800" dirty="0">
              <a:latin typeface="Tahoma" pitchFamily="34" charset="0"/>
              <a:ea typeface="Tahoma" pitchFamily="34" charset="0"/>
            </a:endParaRPr>
          </a:p>
          <a:p>
            <a:pPr marL="742950" lvl="2" indent="-342900" defTabSz="804863">
              <a:lnSpc>
                <a:spcPct val="90000"/>
              </a:lnSpc>
              <a:buClrTx/>
              <a:buSzPct val="100000"/>
              <a:buFont typeface="Wingdings" pitchFamily="2" charset="2"/>
              <a:buChar char="§"/>
              <a:defRPr/>
            </a:pPr>
            <a:r>
              <a:rPr lang="en-US" sz="2400" b="1" dirty="0"/>
              <a:t>Identify shutdown procedures.</a:t>
            </a:r>
          </a:p>
          <a:p>
            <a:pPr marL="742950" lvl="2" indent="-342900" defTabSz="804863">
              <a:lnSpc>
                <a:spcPct val="90000"/>
              </a:lnSpc>
              <a:buClrTx/>
              <a:buSzPct val="100000"/>
              <a:buFont typeface="Wingdings" pitchFamily="2" charset="2"/>
              <a:buChar char="§"/>
              <a:defRPr/>
            </a:pPr>
            <a:r>
              <a:rPr lang="en-US" sz="2400" b="1" dirty="0"/>
              <a:t>Identify energy sources.</a:t>
            </a:r>
          </a:p>
          <a:p>
            <a:pPr marL="742950" lvl="2" indent="-342900" defTabSz="804863">
              <a:lnSpc>
                <a:spcPct val="90000"/>
              </a:lnSpc>
              <a:buClrTx/>
              <a:buSzPct val="100000"/>
              <a:buFont typeface="Wingdings" pitchFamily="2" charset="2"/>
              <a:buChar char="§"/>
              <a:defRPr/>
            </a:pPr>
            <a:r>
              <a:rPr lang="en-US" sz="2400" b="1" dirty="0"/>
              <a:t>Identify energy isolation devices.</a:t>
            </a:r>
          </a:p>
          <a:p>
            <a:pPr marL="742950" lvl="2" indent="-342900" defTabSz="804863">
              <a:lnSpc>
                <a:spcPct val="90000"/>
              </a:lnSpc>
              <a:buClrTx/>
              <a:buSzPct val="100000"/>
              <a:buFont typeface="Wingdings" pitchFamily="2" charset="2"/>
              <a:buChar char="§"/>
              <a:defRPr/>
            </a:pPr>
            <a:r>
              <a:rPr lang="en-US" sz="2400" b="1" dirty="0"/>
              <a:t>Determine quantity and type of lockout and tagout devices required.</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123834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4000" b="1" dirty="0"/>
              <a:t>Step 2 - Shutdown: </a:t>
            </a:r>
          </a:p>
          <a:p>
            <a:pPr marL="0" lvl="2" indent="0">
              <a:lnSpc>
                <a:spcPct val="90000"/>
              </a:lnSpc>
              <a:spcBef>
                <a:spcPct val="0"/>
              </a:spcBef>
              <a:buClr>
                <a:schemeClr val="tx1"/>
              </a:buClr>
              <a:buSzPct val="70000"/>
              <a:buNone/>
              <a:defRPr/>
            </a:pPr>
            <a:endParaRPr lang="en-US" altLang="en-US" sz="1100" b="1" dirty="0"/>
          </a:p>
          <a:p>
            <a:pPr marL="342900" lvl="1" indent="-342900">
              <a:lnSpc>
                <a:spcPct val="90000"/>
              </a:lnSpc>
              <a:buClrTx/>
              <a:buSzPct val="100000"/>
              <a:buFont typeface="Wingdings" pitchFamily="2" charset="2"/>
              <a:buChar char="§"/>
              <a:defRPr/>
            </a:pPr>
            <a:r>
              <a:rPr lang="en-US" altLang="en-US" sz="3600" b="1" dirty="0"/>
              <a:t>Shut equipment down by its normal stop/start method.  </a:t>
            </a:r>
            <a:endParaRPr lang="en-US" altLang="en-US" sz="1000" dirty="0">
              <a:latin typeface="Tahoma" pitchFamily="34" charset="0"/>
            </a:endParaRPr>
          </a:p>
          <a:p>
            <a:pPr marL="742950" lvl="2" indent="-342900" defTabSz="804863">
              <a:lnSpc>
                <a:spcPct val="90000"/>
              </a:lnSpc>
              <a:buClrTx/>
              <a:buSzPct val="100000"/>
              <a:buFont typeface="Wingdings" pitchFamily="2" charset="2"/>
              <a:buChar char="§"/>
              <a:defRPr/>
            </a:pPr>
            <a:r>
              <a:rPr lang="en-US" altLang="en-US" sz="3200" b="1" dirty="0"/>
              <a:t>This can include an on/off switch, a toggle switch, or typical machine start/stop method. </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2985883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4000" b="1" dirty="0"/>
              <a:t>Step 3 - Isolate energy sources: </a:t>
            </a:r>
          </a:p>
          <a:p>
            <a:pPr marL="0" lvl="2" indent="0">
              <a:lnSpc>
                <a:spcPct val="90000"/>
              </a:lnSpc>
              <a:spcBef>
                <a:spcPct val="0"/>
              </a:spcBef>
              <a:buClr>
                <a:schemeClr val="tx1"/>
              </a:buClr>
              <a:buSzPct val="70000"/>
              <a:buNone/>
              <a:defRPr/>
            </a:pPr>
            <a:endParaRPr lang="en-US" altLang="en-US" sz="1100" b="1" dirty="0"/>
          </a:p>
          <a:p>
            <a:pPr marL="342900" lvl="1" indent="-342900">
              <a:lnSpc>
                <a:spcPct val="90000"/>
              </a:lnSpc>
              <a:buClrTx/>
              <a:buSzPct val="100000"/>
              <a:buFont typeface="Wingdings" pitchFamily="2" charset="2"/>
              <a:buChar char="§"/>
              <a:defRPr/>
            </a:pPr>
            <a:r>
              <a:rPr lang="en-US" altLang="en-US" sz="3600" b="1" dirty="0"/>
              <a:t>Isolate all energy sources from the machinery or equipment.</a:t>
            </a:r>
            <a:endParaRPr lang="en-US" altLang="en-US" sz="1000" dirty="0">
              <a:latin typeface="Tahoma" pitchFamily="34" charset="0"/>
            </a:endParaRPr>
          </a:p>
          <a:p>
            <a:pPr marL="742950" lvl="2" indent="-342900" defTabSz="804863">
              <a:lnSpc>
                <a:spcPct val="90000"/>
              </a:lnSpc>
              <a:buClrTx/>
              <a:buSzPct val="100000"/>
              <a:buFont typeface="Wingdings" pitchFamily="2" charset="2"/>
              <a:buChar char="§"/>
              <a:defRPr/>
            </a:pPr>
            <a:r>
              <a:rPr lang="en-US" altLang="en-US" sz="3200" b="1" dirty="0"/>
              <a:t>This may include using energy isolating devices, i.e., circuit breakers, valves, etc. </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2859649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3200" b="1" dirty="0"/>
              <a:t>Step 4 – Apply locks and tags: </a:t>
            </a:r>
          </a:p>
          <a:p>
            <a:pPr marL="0" lvl="2" indent="0">
              <a:lnSpc>
                <a:spcPct val="90000"/>
              </a:lnSpc>
              <a:spcBef>
                <a:spcPct val="0"/>
              </a:spcBef>
              <a:buClr>
                <a:schemeClr val="tx1"/>
              </a:buClr>
              <a:buSzPct val="70000"/>
              <a:buNone/>
              <a:defRPr/>
            </a:pPr>
            <a:endParaRPr lang="en-US" altLang="en-US" sz="1000" b="1" dirty="0"/>
          </a:p>
          <a:p>
            <a:pPr marL="342900" lvl="1" indent="-342900">
              <a:lnSpc>
                <a:spcPct val="90000"/>
              </a:lnSpc>
              <a:buClrTx/>
              <a:buSzPct val="100000"/>
              <a:buFont typeface="Wingdings" pitchFamily="2" charset="2"/>
              <a:buChar char="§"/>
              <a:defRPr/>
            </a:pPr>
            <a:r>
              <a:rPr lang="en-US" altLang="en-US" sz="2800" b="1" dirty="0"/>
              <a:t>Apply locks, tags and hardware to energy isolating devices in OFF position.</a:t>
            </a:r>
          </a:p>
          <a:p>
            <a:pPr marL="342900" lvl="1" indent="-342900">
              <a:lnSpc>
                <a:spcPct val="90000"/>
              </a:lnSpc>
              <a:buClrTx/>
              <a:buSzPct val="100000"/>
              <a:buFont typeface="Wingdings" pitchFamily="2" charset="2"/>
              <a:buChar char="§"/>
              <a:defRPr/>
            </a:pPr>
            <a:r>
              <a:rPr lang="en-US" altLang="en-US" sz="2800" b="1" dirty="0"/>
              <a:t>Signs, tags, padlocks, and seals shall have means by which they can be readily secured to the controls</a:t>
            </a:r>
            <a:r>
              <a:rPr lang="en-US" altLang="en-US" sz="2800" b="1" dirty="0" smtClean="0"/>
              <a:t>.</a:t>
            </a:r>
          </a:p>
          <a:p>
            <a:pPr marL="0" lvl="1" indent="0">
              <a:lnSpc>
                <a:spcPct val="90000"/>
              </a:lnSpc>
              <a:buClrTx/>
              <a:buSzPct val="100000"/>
              <a:buNone/>
              <a:defRPr/>
            </a:pPr>
            <a:endParaRPr lang="en-US" altLang="en-US" sz="1100" b="1" dirty="0" smtClean="0"/>
          </a:p>
          <a:p>
            <a:pPr marL="0" lvl="2" indent="0">
              <a:lnSpc>
                <a:spcPct val="90000"/>
              </a:lnSpc>
              <a:spcBef>
                <a:spcPct val="0"/>
              </a:spcBef>
              <a:buClr>
                <a:schemeClr val="tx1"/>
              </a:buClr>
              <a:buSzPct val="70000"/>
              <a:buNone/>
              <a:defRPr/>
            </a:pPr>
            <a:r>
              <a:rPr lang="en-US" sz="3200" b="1" dirty="0"/>
              <a:t>Group lockout:</a:t>
            </a:r>
          </a:p>
          <a:p>
            <a:pPr marL="342900" lvl="1" indent="-342900" defTabSz="804863">
              <a:lnSpc>
                <a:spcPct val="90000"/>
              </a:lnSpc>
              <a:buClrTx/>
              <a:buSzPct val="100000"/>
              <a:buFont typeface="Wingdings" pitchFamily="2" charset="2"/>
              <a:buChar char="§"/>
              <a:defRPr/>
            </a:pPr>
            <a:r>
              <a:rPr lang="en-US" sz="2800" b="1" dirty="0"/>
              <a:t>One lock/tag per individual per energy isolating device!  </a:t>
            </a:r>
          </a:p>
          <a:p>
            <a:pPr marL="342900" lvl="1" indent="-342900" defTabSz="804863">
              <a:lnSpc>
                <a:spcPct val="90000"/>
              </a:lnSpc>
              <a:buClrTx/>
              <a:buSzPct val="100000"/>
              <a:buFont typeface="Wingdings" pitchFamily="2" charset="2"/>
              <a:buChar char="§"/>
              <a:defRPr/>
            </a:pPr>
            <a:r>
              <a:rPr lang="en-US" sz="2800" b="1" dirty="0"/>
              <a:t>Each person who enters a danger zone must apply his or her own lock/tag!</a:t>
            </a:r>
          </a:p>
          <a:p>
            <a:pPr marL="342900" lvl="1" indent="-342900">
              <a:lnSpc>
                <a:spcPct val="90000"/>
              </a:lnSpc>
              <a:buClrTx/>
              <a:buSzPct val="100000"/>
              <a:buFont typeface="Wingdings" pitchFamily="2" charset="2"/>
              <a:buChar char="§"/>
              <a:defRPr/>
            </a:pPr>
            <a:endParaRPr lang="en-US" altLang="en-US" sz="3600" b="1" dirty="0"/>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718242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Step 4 – Apply locks and tags: (continued):</a:t>
            </a:r>
          </a:p>
          <a:p>
            <a:pPr marL="0" lvl="2" indent="0">
              <a:lnSpc>
                <a:spcPct val="90000"/>
              </a:lnSpc>
              <a:spcBef>
                <a:spcPct val="0"/>
              </a:spcBef>
              <a:buClr>
                <a:schemeClr val="tx1"/>
              </a:buClr>
              <a:buSzPct val="70000"/>
              <a:buNone/>
              <a:defRPr/>
            </a:pPr>
            <a:endParaRPr lang="en-US" sz="1100" b="1" dirty="0"/>
          </a:p>
          <a:p>
            <a:pPr marL="0" lvl="2" indent="0">
              <a:lnSpc>
                <a:spcPct val="90000"/>
              </a:lnSpc>
              <a:spcBef>
                <a:spcPct val="0"/>
              </a:spcBef>
              <a:buClr>
                <a:schemeClr val="tx1"/>
              </a:buClr>
              <a:buSzPct val="70000"/>
              <a:buNone/>
              <a:defRPr/>
            </a:pPr>
            <a:r>
              <a:rPr lang="en-US" sz="3200" b="1" dirty="0"/>
              <a:t>Group lockout (continued):</a:t>
            </a:r>
          </a:p>
          <a:p>
            <a:pPr marL="342900" lvl="1" indent="-342900" defTabSz="804863">
              <a:lnSpc>
                <a:spcPct val="90000"/>
              </a:lnSpc>
              <a:buClrTx/>
              <a:buSzPct val="100000"/>
              <a:buFont typeface="Wingdings" pitchFamily="2" charset="2"/>
              <a:buChar char="§"/>
              <a:defRPr/>
            </a:pPr>
            <a:r>
              <a:rPr lang="en-US" sz="2800" b="1" dirty="0"/>
              <a:t>Must provide the same level of protection as individual lockout/</a:t>
            </a:r>
            <a:r>
              <a:rPr lang="en-US" sz="2800" b="1" dirty="0" err="1"/>
              <a:t>tagout</a:t>
            </a:r>
            <a:r>
              <a:rPr lang="en-US" sz="2800" b="1" dirty="0"/>
              <a:t> through the use of hasps, group lockout boxes, or other equivalent devices.</a:t>
            </a:r>
          </a:p>
          <a:p>
            <a:pPr marL="342900" lvl="1" indent="-342900" defTabSz="804863">
              <a:lnSpc>
                <a:spcPct val="90000"/>
              </a:lnSpc>
              <a:buClrTx/>
              <a:buSzPct val="100000"/>
              <a:buFont typeface="Wingdings" pitchFamily="2" charset="2"/>
              <a:buChar char="§"/>
              <a:defRPr/>
            </a:pPr>
            <a:r>
              <a:rPr lang="en-US" sz="2800" b="1" dirty="0"/>
              <a:t>Locks will be placed inside a lock box or hasp, an additional lock will be placed on the outside of lock box or hasp.</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3378226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4000" b="1" dirty="0"/>
              <a:t>Step 5 – Control residual energy: </a:t>
            </a:r>
          </a:p>
          <a:p>
            <a:pPr marL="0" lvl="2" indent="0">
              <a:lnSpc>
                <a:spcPct val="90000"/>
              </a:lnSpc>
              <a:spcBef>
                <a:spcPct val="0"/>
              </a:spcBef>
              <a:buClr>
                <a:schemeClr val="tx1"/>
              </a:buClr>
              <a:buSzPct val="70000"/>
              <a:buNone/>
              <a:defRPr/>
            </a:pPr>
            <a:endParaRPr lang="en-US" altLang="en-US" sz="1100" b="1" dirty="0"/>
          </a:p>
          <a:p>
            <a:pPr marL="342900" lvl="1" indent="-342900" defTabSz="804863">
              <a:lnSpc>
                <a:spcPct val="90000"/>
              </a:lnSpc>
              <a:buClrTx/>
              <a:buSzPct val="100000"/>
              <a:buFont typeface="Wingdings" pitchFamily="2" charset="2"/>
              <a:buChar char="§"/>
              <a:defRPr/>
            </a:pPr>
            <a:r>
              <a:rPr lang="en-US" altLang="en-US" sz="3600" b="1" dirty="0"/>
              <a:t>This is accomplished by releasing, restraining, or dissipating all residual energy, i.e., bleeding, blocking, or discharging all sources of energy.</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1510750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2800" b="1" dirty="0"/>
              <a:t>Step 6 – Verify energy control methods: </a:t>
            </a:r>
          </a:p>
          <a:p>
            <a:pPr marL="0" lvl="2" indent="0">
              <a:lnSpc>
                <a:spcPct val="90000"/>
              </a:lnSpc>
              <a:spcBef>
                <a:spcPct val="0"/>
              </a:spcBef>
              <a:buClr>
                <a:schemeClr val="tx1"/>
              </a:buClr>
              <a:buSzPct val="70000"/>
              <a:buNone/>
              <a:defRPr/>
            </a:pPr>
            <a:endParaRPr lang="en-US" altLang="en-US" sz="1100" b="1" dirty="0"/>
          </a:p>
          <a:p>
            <a:pPr marL="0" lvl="2" indent="0">
              <a:lnSpc>
                <a:spcPct val="90000"/>
              </a:lnSpc>
              <a:spcBef>
                <a:spcPct val="0"/>
              </a:spcBef>
              <a:buClr>
                <a:schemeClr val="tx1"/>
              </a:buClr>
              <a:buSzPct val="70000"/>
              <a:buNone/>
              <a:defRPr/>
            </a:pPr>
            <a:r>
              <a:rPr lang="en-US" altLang="en-US" sz="2800" b="1" dirty="0"/>
              <a:t>Verify that energy control measures are effective:</a:t>
            </a:r>
          </a:p>
          <a:p>
            <a:pPr marL="0" lvl="2" indent="0">
              <a:lnSpc>
                <a:spcPct val="90000"/>
              </a:lnSpc>
              <a:spcBef>
                <a:spcPct val="0"/>
              </a:spcBef>
              <a:buClr>
                <a:schemeClr val="tx1"/>
              </a:buClr>
              <a:buSzPct val="70000"/>
              <a:buNone/>
              <a:defRPr/>
            </a:pPr>
            <a:endParaRPr lang="en-US" altLang="en-US" sz="1100" b="1" dirty="0"/>
          </a:p>
          <a:p>
            <a:pPr marL="342900" lvl="1" indent="-342900" defTabSz="804863">
              <a:lnSpc>
                <a:spcPct val="90000"/>
              </a:lnSpc>
              <a:buClrTx/>
              <a:buSzPct val="100000"/>
              <a:buFont typeface="Wingdings" pitchFamily="2" charset="2"/>
              <a:buChar char="§"/>
              <a:defRPr/>
            </a:pPr>
            <a:r>
              <a:rPr lang="en-US" altLang="en-US" sz="2400" b="1" dirty="0"/>
              <a:t>Ensure that switches, valves and other mechanisms can not be turned on.</a:t>
            </a:r>
          </a:p>
          <a:p>
            <a:pPr marL="342900" lvl="1" indent="-342900" defTabSz="804863">
              <a:lnSpc>
                <a:spcPct val="90000"/>
              </a:lnSpc>
              <a:buClrTx/>
              <a:buSzPct val="100000"/>
              <a:buFont typeface="Wingdings" pitchFamily="2" charset="2"/>
              <a:buChar char="§"/>
              <a:defRPr/>
            </a:pPr>
            <a:r>
              <a:rPr lang="en-US" altLang="en-US" sz="2400" b="1" dirty="0"/>
              <a:t>Use a meter to ensure that electrical energy is not present.</a:t>
            </a:r>
          </a:p>
          <a:p>
            <a:pPr marL="342900" lvl="1" indent="-342900" defTabSz="804863">
              <a:lnSpc>
                <a:spcPct val="90000"/>
              </a:lnSpc>
              <a:buClrTx/>
              <a:buSzPct val="100000"/>
              <a:buFont typeface="Wingdings" pitchFamily="2" charset="2"/>
              <a:buChar char="§"/>
              <a:defRPr/>
            </a:pPr>
            <a:r>
              <a:rPr lang="en-US" altLang="en-US" sz="2400" b="1" dirty="0"/>
              <a:t>Activate equipment control switches and levers, and depressing start buttons to ensure power is isolated. Then return switches, levers and buttons to the off position.</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Energy Control Procedure</a:t>
            </a:r>
            <a:endParaRPr lang="en-US" sz="2000" dirty="0">
              <a:effectLst/>
            </a:endParaRPr>
          </a:p>
        </p:txBody>
      </p:sp>
    </p:spTree>
    <p:extLst>
      <p:ext uri="{BB962C8B-B14F-4D97-AF65-F5344CB8AC3E}">
        <p14:creationId xmlns:p14="http://schemas.microsoft.com/office/powerpoint/2010/main" val="4062584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Once repairs/maintenance have been completed:</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800" b="1" dirty="0"/>
              <a:t>Verify all controls are in the neutral or “OFF” position. </a:t>
            </a:r>
          </a:p>
          <a:p>
            <a:pPr marL="342900" lvl="1" indent="-342900" defTabSz="804863">
              <a:lnSpc>
                <a:spcPct val="90000"/>
              </a:lnSpc>
              <a:buClrTx/>
              <a:buSzPct val="100000"/>
              <a:buFont typeface="Wingdings" pitchFamily="2" charset="2"/>
              <a:buChar char="§"/>
              <a:defRPr/>
            </a:pPr>
            <a:r>
              <a:rPr lang="en-US" sz="2800" b="1" dirty="0"/>
              <a:t>Remove lockout/tagout devices.</a:t>
            </a:r>
          </a:p>
          <a:p>
            <a:pPr marL="342900" lvl="1" indent="-342900" defTabSz="804863">
              <a:lnSpc>
                <a:spcPct val="90000"/>
              </a:lnSpc>
              <a:buClrTx/>
              <a:buSzPct val="100000"/>
              <a:buFont typeface="Wingdings" pitchFamily="2" charset="2"/>
              <a:buChar char="§"/>
              <a:defRPr/>
            </a:pPr>
            <a:r>
              <a:rPr lang="en-US" sz="2800" b="1" dirty="0"/>
              <a:t>Notify affected employees that lockout/tagout devices have been removed and the equipment or machinery is ready for use</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Start-up Procedures</a:t>
            </a:r>
            <a:endParaRPr lang="en-US" sz="2000" dirty="0">
              <a:effectLst/>
            </a:endParaRPr>
          </a:p>
        </p:txBody>
      </p:sp>
    </p:spTree>
    <p:extLst>
      <p:ext uri="{BB962C8B-B14F-4D97-AF65-F5344CB8AC3E}">
        <p14:creationId xmlns:p14="http://schemas.microsoft.com/office/powerpoint/2010/main" val="2865102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Auditing:</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800" b="1" dirty="0"/>
              <a:t>The audit of the Lockout/Tagout Program must be performed by an authorized employee [other than the ones(s) utilizing the energy control procedure].</a:t>
            </a:r>
          </a:p>
          <a:p>
            <a:pPr marL="342900" lvl="1" indent="-342900" defTabSz="804863">
              <a:lnSpc>
                <a:spcPct val="90000"/>
              </a:lnSpc>
              <a:buClrTx/>
              <a:buSzPct val="100000"/>
              <a:buFont typeface="Wingdings" pitchFamily="2" charset="2"/>
              <a:buChar char="§"/>
              <a:defRPr/>
            </a:pPr>
            <a:r>
              <a:rPr lang="en-US" sz="2800" b="1" dirty="0"/>
              <a:t>The audit must be conducted annually.</a:t>
            </a:r>
          </a:p>
          <a:p>
            <a:pPr marL="342900" lvl="1" indent="-342900" defTabSz="804863">
              <a:lnSpc>
                <a:spcPct val="90000"/>
              </a:lnSpc>
              <a:buClrTx/>
              <a:buSzPct val="100000"/>
              <a:buFont typeface="Wingdings" pitchFamily="2" charset="2"/>
              <a:buChar char="§"/>
              <a:defRPr/>
            </a:pPr>
            <a:r>
              <a:rPr lang="en-US" sz="2800" b="1" dirty="0"/>
              <a:t>A review is also to be performed if a weakness or issue is noted associated with the Lockout/Tagout Program .</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Additional Lockout/Tagout Requirements</a:t>
            </a:r>
            <a:endParaRPr lang="en-US" sz="2000" dirty="0">
              <a:effectLst/>
            </a:endParaRPr>
          </a:p>
        </p:txBody>
      </p:sp>
    </p:spTree>
    <p:extLst>
      <p:ext uri="{BB962C8B-B14F-4D97-AF65-F5344CB8AC3E}">
        <p14:creationId xmlns:p14="http://schemas.microsoft.com/office/powerpoint/2010/main" val="474964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Training requirements:</a:t>
            </a:r>
          </a:p>
          <a:p>
            <a:pPr marL="0" lvl="2" indent="0">
              <a:lnSpc>
                <a:spcPct val="90000"/>
              </a:lnSpc>
              <a:spcBef>
                <a:spcPct val="0"/>
              </a:spcBef>
              <a:buClr>
                <a:schemeClr val="tx1"/>
              </a:buClr>
              <a:buSzPct val="70000"/>
              <a:buNone/>
              <a:defRPr/>
            </a:pPr>
            <a:endParaRPr lang="en-US" sz="1100" b="1" dirty="0"/>
          </a:p>
          <a:p>
            <a:pPr marL="0" lvl="2" indent="0">
              <a:lnSpc>
                <a:spcPct val="90000"/>
              </a:lnSpc>
              <a:spcBef>
                <a:spcPct val="0"/>
              </a:spcBef>
              <a:buClr>
                <a:schemeClr val="tx1"/>
              </a:buClr>
              <a:buSzPct val="70000"/>
              <a:buNone/>
              <a:defRPr/>
            </a:pPr>
            <a:r>
              <a:rPr lang="en-US" sz="3200" b="1" dirty="0"/>
              <a:t>Affected employees need to be informed of the procedures and prohibitions relating to attempts to:</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800" b="1" dirty="0"/>
              <a:t>Perform work on equipment</a:t>
            </a:r>
          </a:p>
          <a:p>
            <a:pPr marL="342900" lvl="1" indent="-342900" defTabSz="804863">
              <a:lnSpc>
                <a:spcPct val="90000"/>
              </a:lnSpc>
              <a:buClrTx/>
              <a:buSzPct val="100000"/>
              <a:buFont typeface="Wingdings" pitchFamily="2" charset="2"/>
              <a:buChar char="§"/>
              <a:defRPr/>
            </a:pPr>
            <a:r>
              <a:rPr lang="en-US" sz="2800" b="1" dirty="0"/>
              <a:t>Restart or re-energize machines or   equipment which are locked out or tagged out.</a:t>
            </a:r>
          </a:p>
          <a:p>
            <a:pPr marL="342900" lvl="1" indent="-342900" defTabSz="804863">
              <a:lnSpc>
                <a:spcPct val="90000"/>
              </a:lnSpc>
              <a:buClrTx/>
              <a:buSzPct val="100000"/>
              <a:buFont typeface="Wingdings" pitchFamily="2" charset="2"/>
              <a:buChar char="§"/>
              <a:defRPr/>
            </a:pPr>
            <a:r>
              <a:rPr lang="en-US" sz="2800" b="1" dirty="0"/>
              <a:t>Who is authorized to perform work on equipment.</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Additional Lockout/Tagout Requirements</a:t>
            </a:r>
            <a:endParaRPr lang="en-US" sz="2000" dirty="0">
              <a:effectLst/>
            </a:endParaRPr>
          </a:p>
        </p:txBody>
      </p:sp>
    </p:spTree>
    <p:extLst>
      <p:ext uri="{BB962C8B-B14F-4D97-AF65-F5344CB8AC3E}">
        <p14:creationId xmlns:p14="http://schemas.microsoft.com/office/powerpoint/2010/main" val="1616446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2800" b="1" dirty="0"/>
              <a:t>Important instructions for authorized employees: </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400" b="1" dirty="0"/>
              <a:t>Recognition of applicable hazardous energy sources, the type and magnitude of the energy available in the workplace.</a:t>
            </a:r>
          </a:p>
          <a:p>
            <a:pPr marL="342900" lvl="1" indent="-342900" defTabSz="804863">
              <a:lnSpc>
                <a:spcPct val="90000"/>
              </a:lnSpc>
              <a:buClrTx/>
              <a:buSzPct val="100000"/>
              <a:buFont typeface="Wingdings" pitchFamily="2" charset="2"/>
              <a:buChar char="§"/>
              <a:defRPr/>
            </a:pPr>
            <a:r>
              <a:rPr lang="en-US" sz="2400" b="1" dirty="0"/>
              <a:t>The methods and means necessary for energy isolation and control.</a:t>
            </a:r>
          </a:p>
          <a:p>
            <a:pPr marL="342900" lvl="1" indent="-342900" defTabSz="804863">
              <a:lnSpc>
                <a:spcPct val="90000"/>
              </a:lnSpc>
              <a:buClrTx/>
              <a:buSzPct val="100000"/>
              <a:buFont typeface="Wingdings" pitchFamily="2" charset="2"/>
              <a:buChar char="§"/>
              <a:defRPr/>
            </a:pPr>
            <a:r>
              <a:rPr lang="en-US" sz="2400" b="1" dirty="0"/>
              <a:t>The purpose and use of the energy control procedure.</a:t>
            </a:r>
          </a:p>
          <a:p>
            <a:pPr marL="342900" lvl="1" indent="-342900" defTabSz="804863">
              <a:lnSpc>
                <a:spcPct val="90000"/>
              </a:lnSpc>
              <a:buClrTx/>
              <a:buSzPct val="100000"/>
              <a:buFont typeface="Wingdings" pitchFamily="2" charset="2"/>
              <a:buChar char="§"/>
              <a:defRPr/>
            </a:pPr>
            <a:r>
              <a:rPr lang="en-US" sz="2400" b="1" dirty="0"/>
              <a:t>Initial training on the energy control program, the steps and requirements.</a:t>
            </a:r>
          </a:p>
          <a:p>
            <a:pPr marL="342900" lvl="1" indent="-342900" defTabSz="804863">
              <a:lnSpc>
                <a:spcPct val="90000"/>
              </a:lnSpc>
              <a:buClrTx/>
              <a:buSzPct val="100000"/>
              <a:buFont typeface="Wingdings" pitchFamily="2" charset="2"/>
              <a:buChar char="§"/>
              <a:defRPr/>
            </a:pPr>
            <a:r>
              <a:rPr lang="en-US" sz="2400" b="1" dirty="0"/>
              <a:t>Periodic training as necessary.</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Additional Lockout/Tagout Requirements</a:t>
            </a:r>
            <a:endParaRPr lang="en-US" sz="2000" dirty="0">
              <a:effectLst/>
            </a:endParaRPr>
          </a:p>
        </p:txBody>
      </p:sp>
    </p:spTree>
    <p:extLst>
      <p:ext uri="{BB962C8B-B14F-4D97-AF65-F5344CB8AC3E}">
        <p14:creationId xmlns:p14="http://schemas.microsoft.com/office/powerpoint/2010/main" val="934506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3200" b="1" dirty="0"/>
              <a:t>Re-training must be done when:</a:t>
            </a:r>
          </a:p>
          <a:p>
            <a:pPr marL="0" lvl="2" indent="0">
              <a:lnSpc>
                <a:spcPct val="90000"/>
              </a:lnSpc>
              <a:spcBef>
                <a:spcPct val="0"/>
              </a:spcBef>
              <a:buClr>
                <a:schemeClr val="tx1"/>
              </a:buClr>
              <a:buSzPct val="70000"/>
              <a:buNone/>
              <a:defRPr/>
            </a:pPr>
            <a:endParaRPr lang="en-US" altLang="en-US" sz="1100" b="1" dirty="0"/>
          </a:p>
          <a:p>
            <a:pPr marL="342900" lvl="1" indent="-342900" defTabSz="804863">
              <a:lnSpc>
                <a:spcPct val="90000"/>
              </a:lnSpc>
              <a:buClrTx/>
              <a:buSzPct val="100000"/>
              <a:buFont typeface="Wingdings" pitchFamily="2" charset="2"/>
              <a:buChar char="§"/>
              <a:defRPr/>
            </a:pPr>
            <a:r>
              <a:rPr lang="en-US" altLang="en-US" sz="2800" b="1" dirty="0"/>
              <a:t>There has been a change in an employee’s job assignments. </a:t>
            </a:r>
          </a:p>
          <a:p>
            <a:pPr marL="342900" lvl="1" indent="-342900" defTabSz="804863">
              <a:lnSpc>
                <a:spcPct val="90000"/>
              </a:lnSpc>
              <a:buClrTx/>
              <a:buSzPct val="100000"/>
              <a:buFont typeface="Wingdings" pitchFamily="2" charset="2"/>
              <a:buChar char="§"/>
              <a:defRPr/>
            </a:pPr>
            <a:r>
              <a:rPr lang="en-US" altLang="en-US" sz="2800" b="1" dirty="0"/>
              <a:t>There has been a change in machines, equipment or processes that present a new hazard.</a:t>
            </a:r>
          </a:p>
          <a:p>
            <a:pPr marL="342900" lvl="1" indent="-342900" defTabSz="804863">
              <a:lnSpc>
                <a:spcPct val="90000"/>
              </a:lnSpc>
              <a:buClrTx/>
              <a:buSzPct val="100000"/>
              <a:buFont typeface="Wingdings" pitchFamily="2" charset="2"/>
              <a:buChar char="§"/>
              <a:defRPr/>
            </a:pPr>
            <a:r>
              <a:rPr lang="en-US" altLang="en-US" sz="2800" b="1" dirty="0"/>
              <a:t>There has been a change in the energy control procedures.</a:t>
            </a:r>
          </a:p>
          <a:p>
            <a:pPr marL="342900" lvl="1" indent="-342900" defTabSz="804863">
              <a:lnSpc>
                <a:spcPct val="90000"/>
              </a:lnSpc>
              <a:buClrTx/>
              <a:buSzPct val="100000"/>
              <a:buFont typeface="Wingdings" pitchFamily="2" charset="2"/>
              <a:buChar char="§"/>
              <a:defRPr/>
            </a:pPr>
            <a:r>
              <a:rPr lang="en-US" altLang="en-US" sz="2800" b="1" dirty="0"/>
              <a:t>A periodic inspection reveals, or the Agency has reason to believe, that there are deviations from or inadequacies in the employee's knowledge or use of the energy control procedures.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Additional Lockout/Tagout Requirements</a:t>
            </a:r>
            <a:endParaRPr lang="en-US" sz="2000" dirty="0">
              <a:effectLst/>
            </a:endParaRPr>
          </a:p>
        </p:txBody>
      </p:sp>
    </p:spTree>
    <p:extLst>
      <p:ext uri="{BB962C8B-B14F-4D97-AF65-F5344CB8AC3E}">
        <p14:creationId xmlns:p14="http://schemas.microsoft.com/office/powerpoint/2010/main" val="3768276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Contractors:</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800" b="1" dirty="0"/>
              <a:t>Review work to be done and assure they have and follow controls at least as effective as your Agency’s procedures, and in compliance with all codes.</a:t>
            </a:r>
          </a:p>
          <a:p>
            <a:pPr marL="342900" lvl="1" indent="-342900" defTabSz="804863">
              <a:lnSpc>
                <a:spcPct val="90000"/>
              </a:lnSpc>
              <a:buClrTx/>
              <a:buSzPct val="100000"/>
              <a:buFont typeface="Wingdings" pitchFamily="2" charset="2"/>
              <a:buChar char="§"/>
              <a:defRPr/>
            </a:pPr>
            <a:r>
              <a:rPr lang="en-US" sz="2800" b="1" dirty="0"/>
              <a:t>Cross-communicate re the Lockout processes with all affected people.</a:t>
            </a:r>
          </a:p>
          <a:p>
            <a:pPr marL="342900" lvl="1" indent="-342900" defTabSz="804863">
              <a:lnSpc>
                <a:spcPct val="90000"/>
              </a:lnSpc>
              <a:buClrTx/>
              <a:buSzPct val="100000"/>
              <a:buFont typeface="Wingdings" pitchFamily="2" charset="2"/>
              <a:buChar char="§"/>
              <a:defRPr/>
            </a:pPr>
            <a:r>
              <a:rPr lang="en-US" sz="2800" b="1" dirty="0"/>
              <a:t>Audit contractors prior to allowing and periodically to assure adherence to needed controls.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b="1" dirty="0"/>
              <a:t>Additional Lockout/Tagout Requirements</a:t>
            </a:r>
            <a:endParaRPr lang="en-US" sz="2000" dirty="0">
              <a:effectLst/>
            </a:endParaRPr>
          </a:p>
        </p:txBody>
      </p:sp>
    </p:spTree>
    <p:extLst>
      <p:ext uri="{BB962C8B-B14F-4D97-AF65-F5344CB8AC3E}">
        <p14:creationId xmlns:p14="http://schemas.microsoft.com/office/powerpoint/2010/main" val="3675930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3200" b="1" dirty="0"/>
              <a:t>There are several types of hazardous energy which can injure an employee. Lockout and tagout procedures are important to keep everyone safe!</a:t>
            </a:r>
          </a:p>
          <a:p>
            <a:pPr marL="0" lvl="2" indent="0">
              <a:lnSpc>
                <a:spcPct val="90000"/>
              </a:lnSpc>
              <a:spcBef>
                <a:spcPct val="0"/>
              </a:spcBef>
              <a:buClr>
                <a:schemeClr val="tx1"/>
              </a:buClr>
              <a:buSzPct val="70000"/>
              <a:buNone/>
              <a:defRPr/>
            </a:pPr>
            <a:endParaRPr lang="en-US" sz="1100" b="1" dirty="0"/>
          </a:p>
          <a:p>
            <a:pPr marL="342900" lvl="1" indent="-342900" defTabSz="804863">
              <a:lnSpc>
                <a:spcPct val="90000"/>
              </a:lnSpc>
              <a:buClrTx/>
              <a:buSzPct val="100000"/>
              <a:buFont typeface="Wingdings" pitchFamily="2" charset="2"/>
              <a:buChar char="§"/>
              <a:defRPr/>
            </a:pPr>
            <a:r>
              <a:rPr lang="en-US" sz="2800" b="1" dirty="0"/>
              <a:t>Ensure your Agency is following the correct guidelines for lockout/tagout, including:</a:t>
            </a:r>
            <a:endParaRPr lang="en-US" sz="800" dirty="0"/>
          </a:p>
          <a:p>
            <a:pPr marL="742950" lvl="2" indent="-342900" defTabSz="804863">
              <a:lnSpc>
                <a:spcPct val="90000"/>
              </a:lnSpc>
              <a:buClrTx/>
              <a:buSzPct val="100000"/>
              <a:buFont typeface="Wingdings" pitchFamily="2" charset="2"/>
              <a:buChar char="§"/>
              <a:defRPr/>
            </a:pPr>
            <a:r>
              <a:rPr lang="en-US" sz="2400" b="1" dirty="0"/>
              <a:t>Start up and group lockout procedures</a:t>
            </a:r>
          </a:p>
          <a:p>
            <a:pPr marL="742950" lvl="2" indent="-342900" defTabSz="804863">
              <a:lnSpc>
                <a:spcPct val="90000"/>
              </a:lnSpc>
              <a:buClrTx/>
              <a:buSzPct val="100000"/>
              <a:buFont typeface="Wingdings" pitchFamily="2" charset="2"/>
              <a:buChar char="§"/>
              <a:defRPr/>
            </a:pPr>
            <a:r>
              <a:rPr lang="en-US" sz="2400" b="1" dirty="0"/>
              <a:t>Auditing</a:t>
            </a:r>
          </a:p>
          <a:p>
            <a:pPr marL="742950" lvl="2" indent="-342900" defTabSz="804863">
              <a:lnSpc>
                <a:spcPct val="90000"/>
              </a:lnSpc>
              <a:buClrTx/>
              <a:buSzPct val="100000"/>
              <a:buFont typeface="Wingdings" pitchFamily="2" charset="2"/>
              <a:buChar char="§"/>
              <a:defRPr/>
            </a:pPr>
            <a:r>
              <a:rPr lang="en-US" sz="2400" b="1" dirty="0"/>
              <a:t>Training and retraining</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a:t>
            </a:r>
            <a:endParaRPr lang="en-US" sz="2000" dirty="0">
              <a:effectLst/>
            </a:endParaRPr>
          </a:p>
        </p:txBody>
      </p:sp>
    </p:spTree>
    <p:extLst>
      <p:ext uri="{BB962C8B-B14F-4D97-AF65-F5344CB8AC3E}">
        <p14:creationId xmlns:p14="http://schemas.microsoft.com/office/powerpoint/2010/main" val="1307566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altLang="en-US" sz="3200" b="1" dirty="0"/>
              <a:t>Follow the six steps for energy control procedure:</a:t>
            </a:r>
          </a:p>
          <a:p>
            <a:pPr marL="0" lvl="2" indent="0">
              <a:lnSpc>
                <a:spcPct val="90000"/>
              </a:lnSpc>
              <a:spcBef>
                <a:spcPct val="0"/>
              </a:spcBef>
              <a:buClr>
                <a:schemeClr val="tx1"/>
              </a:buClr>
              <a:buSzPct val="70000"/>
              <a:buNone/>
              <a:defRPr/>
            </a:pPr>
            <a:endParaRPr lang="en-US" sz="1100" b="1" dirty="0"/>
          </a:p>
          <a:p>
            <a:pPr marL="857250" lvl="2" indent="-457200">
              <a:lnSpc>
                <a:spcPct val="90000"/>
              </a:lnSpc>
              <a:buClrTx/>
              <a:buSzPct val="100000"/>
              <a:buFont typeface="Arial" charset="0"/>
              <a:buAutoNum type="arabicPeriod"/>
              <a:defRPr/>
            </a:pPr>
            <a:r>
              <a:rPr lang="en-US" sz="2800" b="1" dirty="0"/>
              <a:t>Prepare for shutdown</a:t>
            </a:r>
          </a:p>
          <a:p>
            <a:pPr marL="857250" lvl="2" indent="-457200">
              <a:lnSpc>
                <a:spcPct val="90000"/>
              </a:lnSpc>
              <a:buClrTx/>
              <a:buSzPct val="100000"/>
              <a:buFont typeface="Arial" charset="0"/>
              <a:buAutoNum type="arabicPeriod"/>
              <a:defRPr/>
            </a:pPr>
            <a:r>
              <a:rPr lang="en-US" sz="2800" b="1" dirty="0"/>
              <a:t>Shutdown</a:t>
            </a:r>
          </a:p>
          <a:p>
            <a:pPr marL="857250" lvl="2" indent="-457200">
              <a:lnSpc>
                <a:spcPct val="90000"/>
              </a:lnSpc>
              <a:buClrTx/>
              <a:buSzPct val="100000"/>
              <a:buFont typeface="Arial" charset="0"/>
              <a:buAutoNum type="arabicPeriod"/>
              <a:defRPr/>
            </a:pPr>
            <a:r>
              <a:rPr lang="en-US" sz="2800" b="1" dirty="0"/>
              <a:t>Isolate energy sources</a:t>
            </a:r>
          </a:p>
          <a:p>
            <a:pPr marL="857250" lvl="2" indent="-457200">
              <a:lnSpc>
                <a:spcPct val="90000"/>
              </a:lnSpc>
              <a:buClrTx/>
              <a:buSzPct val="100000"/>
              <a:buFont typeface="Arial" charset="0"/>
              <a:buAutoNum type="arabicPeriod"/>
              <a:defRPr/>
            </a:pPr>
            <a:r>
              <a:rPr lang="en-US" sz="2800" b="1" dirty="0"/>
              <a:t>Apply locks &amp; tags</a:t>
            </a:r>
          </a:p>
          <a:p>
            <a:pPr marL="857250" lvl="2" indent="-457200">
              <a:lnSpc>
                <a:spcPct val="90000"/>
              </a:lnSpc>
              <a:buClrTx/>
              <a:buSzPct val="100000"/>
              <a:buFont typeface="Arial" charset="0"/>
              <a:buAutoNum type="arabicPeriod"/>
              <a:defRPr/>
            </a:pPr>
            <a:r>
              <a:rPr lang="en-US" sz="2800" b="1" dirty="0"/>
              <a:t>Control residual energy</a:t>
            </a:r>
          </a:p>
          <a:p>
            <a:pPr marL="857250" lvl="2" indent="-457200">
              <a:lnSpc>
                <a:spcPct val="90000"/>
              </a:lnSpc>
              <a:buClrTx/>
              <a:buSzPct val="100000"/>
              <a:buFont typeface="Arial" charset="0"/>
              <a:buAutoNum type="arabicPeriod"/>
              <a:defRPr/>
            </a:pPr>
            <a:r>
              <a:rPr lang="en-US" sz="2800" b="1" dirty="0"/>
              <a:t>Verify energy control methods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a:t>
            </a:r>
            <a:endParaRPr lang="en-US" sz="2000" dirty="0">
              <a:effectLst/>
            </a:endParaRPr>
          </a:p>
        </p:txBody>
      </p:sp>
    </p:spTree>
    <p:extLst>
      <p:ext uri="{BB962C8B-B14F-4D97-AF65-F5344CB8AC3E}">
        <p14:creationId xmlns:p14="http://schemas.microsoft.com/office/powerpoint/2010/main" val="2994758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457200" lvl="1" indent="-457200">
              <a:buClrTx/>
              <a:buSzPct val="100000"/>
              <a:buFont typeface="Arial" charset="0"/>
              <a:buAutoNum type="arabicPeriod"/>
            </a:pPr>
            <a:r>
              <a:rPr lang="en-US" altLang="en-US" sz="3200" b="1" dirty="0"/>
              <a:t>Why Take Lockout and Tagout Training?</a:t>
            </a:r>
          </a:p>
          <a:p>
            <a:pPr marL="457200" lvl="1" indent="-457200">
              <a:buClrTx/>
              <a:buSzPct val="100000"/>
              <a:buFont typeface="Arial" charset="0"/>
              <a:buAutoNum type="arabicPeriod"/>
            </a:pPr>
            <a:r>
              <a:rPr lang="en-US" altLang="en-US" sz="3200" b="1" dirty="0"/>
              <a:t>Definitions</a:t>
            </a:r>
          </a:p>
          <a:p>
            <a:pPr marL="457200" lvl="1" indent="-457200">
              <a:buClrTx/>
              <a:buSzPct val="100000"/>
              <a:buFont typeface="Arial" charset="0"/>
              <a:buAutoNum type="arabicPeriod"/>
            </a:pPr>
            <a:r>
              <a:rPr lang="en-US" altLang="en-US" sz="3200" b="1" dirty="0"/>
              <a:t>Types of Hazardous Energy</a:t>
            </a:r>
          </a:p>
          <a:p>
            <a:pPr marL="457200" lvl="1" indent="-457200">
              <a:buClrTx/>
              <a:buSzPct val="100000"/>
              <a:buFont typeface="Arial" charset="0"/>
              <a:buAutoNum type="arabicPeriod"/>
            </a:pPr>
            <a:r>
              <a:rPr lang="en-US" altLang="en-US" sz="3200" b="1" dirty="0"/>
              <a:t>Energy Control Procedure</a:t>
            </a:r>
          </a:p>
          <a:p>
            <a:pPr marL="457200" lvl="1" indent="-457200">
              <a:buClrTx/>
              <a:buSzPct val="100000"/>
              <a:buFont typeface="Arial" charset="0"/>
              <a:buAutoNum type="arabicPeriod"/>
            </a:pPr>
            <a:r>
              <a:rPr lang="en-US" altLang="en-US" sz="3200" b="1" dirty="0"/>
              <a:t>Start-up Procedures</a:t>
            </a:r>
          </a:p>
          <a:p>
            <a:pPr marL="457200" lvl="1" indent="-457200">
              <a:buClrTx/>
              <a:buSzPct val="100000"/>
              <a:buFont typeface="Arial" charset="0"/>
              <a:buAutoNum type="arabicPeriod"/>
            </a:pPr>
            <a:r>
              <a:rPr lang="en-US" altLang="en-US" sz="3200" b="1" dirty="0"/>
              <a:t>Additional Lockout/Tagout Requirements</a:t>
            </a:r>
          </a:p>
          <a:p>
            <a:pPr marL="457200" lvl="1" indent="-457200">
              <a:buClrTx/>
              <a:buSzPct val="100000"/>
              <a:buFont typeface="Arial" charset="0"/>
              <a:buAutoNum type="arabicPeriod"/>
            </a:pPr>
            <a:r>
              <a:rPr lang="en-US" altLang="en-US" sz="3200" b="1" dirty="0"/>
              <a:t>Summary</a:t>
            </a:r>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Course Outline – Lockout and Tagout</a:t>
            </a:r>
            <a:endParaRPr lang="en-US" sz="2000" dirty="0">
              <a:effectLst/>
            </a:endParaRPr>
          </a:p>
        </p:txBody>
      </p:sp>
    </p:spTree>
    <p:extLst>
      <p:ext uri="{BB962C8B-B14F-4D97-AF65-F5344CB8AC3E}">
        <p14:creationId xmlns:p14="http://schemas.microsoft.com/office/powerpoint/2010/main" val="279170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a16="http://schemas.microsoft.com/office/drawing/2014/main" xmlns=""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600" b="1" dirty="0"/>
              <a:t>It is important for everyone’s safety!</a:t>
            </a:r>
          </a:p>
          <a:p>
            <a:pPr marL="0" indent="0">
              <a:lnSpc>
                <a:spcPct val="90000"/>
              </a:lnSpc>
              <a:spcBef>
                <a:spcPct val="0"/>
              </a:spcBef>
              <a:buClr>
                <a:schemeClr val="tx1"/>
              </a:buClr>
              <a:buNone/>
              <a:defRPr/>
            </a:pPr>
            <a:endParaRPr lang="en-US" sz="1100" b="1" dirty="0"/>
          </a:p>
          <a:p>
            <a:pPr>
              <a:lnSpc>
                <a:spcPct val="90000"/>
              </a:lnSpc>
              <a:buClrTx/>
              <a:buSzPct val="100000"/>
              <a:buFont typeface="Wingdings" pitchFamily="2" charset="2"/>
              <a:buChar char="§"/>
              <a:defRPr/>
            </a:pPr>
            <a:r>
              <a:rPr lang="en-US" sz="3200" b="1" dirty="0"/>
              <a:t>The Lockout/Tagout practices:</a:t>
            </a:r>
          </a:p>
          <a:p>
            <a:pPr marL="742950" lvl="2" indent="-342900">
              <a:lnSpc>
                <a:spcPct val="90000"/>
              </a:lnSpc>
              <a:buClrTx/>
              <a:buSzPct val="100000"/>
              <a:buFont typeface="Wingdings" pitchFamily="2" charset="2"/>
              <a:buChar char="§"/>
              <a:defRPr/>
            </a:pPr>
            <a:r>
              <a:rPr lang="en-US" sz="2800" b="1" dirty="0"/>
              <a:t>Requires Agencies to establish a program and utilize procedures for affixing appropriate lockout or tagout devices to energy isolating devices.</a:t>
            </a:r>
          </a:p>
          <a:p>
            <a:pPr marL="742950" lvl="2" indent="-342900">
              <a:lnSpc>
                <a:spcPct val="90000"/>
              </a:lnSpc>
              <a:buClrTx/>
              <a:buSzPct val="100000"/>
              <a:buFont typeface="Wingdings" pitchFamily="2" charset="2"/>
              <a:buChar char="§"/>
              <a:defRPr/>
            </a:pPr>
            <a:r>
              <a:rPr lang="en-US" sz="2800" b="1" dirty="0"/>
              <a:t>To otherwise disable machines or equipment to prevent unexpected energization, start up or release of stored energy in order to prevent injury to employees. </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Lockout and Tagout Training?</a:t>
            </a:r>
            <a:endParaRPr lang="en-US" sz="2000" dirty="0">
              <a:effectLst/>
            </a:endParaRPr>
          </a:p>
        </p:txBody>
      </p:sp>
    </p:spTree>
    <p:extLst>
      <p:ext uri="{BB962C8B-B14F-4D97-AF65-F5344CB8AC3E}">
        <p14:creationId xmlns:p14="http://schemas.microsoft.com/office/powerpoint/2010/main" val="82043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a:lnSpc>
                <a:spcPct val="90000"/>
              </a:lnSpc>
              <a:buClrTx/>
              <a:buSzPct val="100000"/>
              <a:buFont typeface="Wingdings" pitchFamily="2" charset="2"/>
              <a:buChar char="§"/>
              <a:defRPr/>
            </a:pPr>
            <a:r>
              <a:rPr lang="en-US" sz="2800" b="1" dirty="0"/>
              <a:t>Affected employee: </a:t>
            </a:r>
          </a:p>
          <a:p>
            <a:pPr marL="742950" lvl="2" indent="-342900">
              <a:lnSpc>
                <a:spcPct val="90000"/>
              </a:lnSpc>
              <a:buClrTx/>
              <a:buSzPct val="100000"/>
              <a:buFont typeface="Wingdings" pitchFamily="2" charset="2"/>
              <a:buChar char="§"/>
              <a:defRPr/>
            </a:pPr>
            <a:r>
              <a:rPr lang="en-US" sz="2400" b="1" dirty="0"/>
              <a:t>An employee whose job requires him or her to operate or use a machine or equipment, which needs servicing or maintenance.</a:t>
            </a:r>
          </a:p>
          <a:p>
            <a:pPr>
              <a:lnSpc>
                <a:spcPct val="90000"/>
              </a:lnSpc>
              <a:buClrTx/>
              <a:buSzPct val="100000"/>
              <a:buFont typeface="Wingdings" pitchFamily="2" charset="2"/>
              <a:buChar char="§"/>
              <a:defRPr/>
            </a:pPr>
            <a:r>
              <a:rPr lang="en-US" sz="2800" b="1" dirty="0"/>
              <a:t>Authorized employee: </a:t>
            </a:r>
          </a:p>
          <a:p>
            <a:pPr marL="742950" lvl="2" indent="-342900">
              <a:lnSpc>
                <a:spcPct val="90000"/>
              </a:lnSpc>
              <a:buClrTx/>
              <a:buSzPct val="100000"/>
              <a:buFont typeface="Wingdings" pitchFamily="2" charset="2"/>
              <a:buChar char="§"/>
              <a:defRPr/>
            </a:pPr>
            <a:r>
              <a:rPr lang="en-US" sz="2400" b="1" dirty="0"/>
              <a:t>A person who locks out or tags out machines or equipment in order to perform servicing or maintenance on that machine or equipment. </a:t>
            </a:r>
          </a:p>
          <a:p>
            <a:pPr>
              <a:lnSpc>
                <a:spcPct val="90000"/>
              </a:lnSpc>
              <a:buClrTx/>
              <a:buSzPct val="100000"/>
              <a:buFont typeface="Wingdings" pitchFamily="2" charset="2"/>
              <a:buChar char="§"/>
              <a:defRPr/>
            </a:pPr>
            <a:r>
              <a:rPr lang="en-US" sz="2800" b="1" dirty="0"/>
              <a:t>Hardware: </a:t>
            </a:r>
          </a:p>
          <a:p>
            <a:pPr marL="742950" lvl="2" indent="-342900">
              <a:lnSpc>
                <a:spcPct val="90000"/>
              </a:lnSpc>
              <a:buClrTx/>
              <a:buSzPct val="100000"/>
              <a:buFont typeface="Wingdings" pitchFamily="2" charset="2"/>
              <a:buChar char="§"/>
              <a:defRPr/>
            </a:pPr>
            <a:r>
              <a:rPr lang="en-US" sz="2400" b="1" dirty="0"/>
              <a:t>A device that is attached to the energy isolating device to physically prevent it from being moved from the OFF position.</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Definitions</a:t>
            </a:r>
            <a:endParaRPr lang="en-US" sz="2000" dirty="0">
              <a:effectLst/>
            </a:endParaRPr>
          </a:p>
        </p:txBody>
      </p:sp>
    </p:spTree>
    <p:extLst>
      <p:ext uri="{BB962C8B-B14F-4D97-AF65-F5344CB8AC3E}">
        <p14:creationId xmlns:p14="http://schemas.microsoft.com/office/powerpoint/2010/main" val="419803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342900" lvl="1" indent="-342900">
              <a:lnSpc>
                <a:spcPct val="90000"/>
              </a:lnSpc>
              <a:buClrTx/>
              <a:buSzPct val="100000"/>
              <a:buFont typeface="Wingdings" pitchFamily="2" charset="2"/>
              <a:buChar char="§"/>
              <a:defRPr/>
            </a:pPr>
            <a:r>
              <a:rPr lang="en-US" sz="2800" b="1" dirty="0"/>
              <a:t>Energy isolating device: </a:t>
            </a:r>
          </a:p>
          <a:p>
            <a:pPr marL="742950" lvl="2" indent="-342900">
              <a:lnSpc>
                <a:spcPct val="90000"/>
              </a:lnSpc>
              <a:buClrTx/>
              <a:buSzPct val="100000"/>
              <a:buFont typeface="Wingdings" pitchFamily="2" charset="2"/>
              <a:buChar char="§"/>
              <a:defRPr/>
            </a:pPr>
            <a:r>
              <a:rPr lang="en-US" sz="2400" b="1" dirty="0"/>
              <a:t>A mechanical device that physically prevents the transmission or release of energy when in the OFF position such as a gate valve or a circuit breaker.</a:t>
            </a:r>
          </a:p>
          <a:p>
            <a:pPr marL="742950" lvl="2" indent="-342900">
              <a:lnSpc>
                <a:spcPct val="90000"/>
              </a:lnSpc>
              <a:buClrTx/>
              <a:buSzPct val="100000"/>
              <a:buFont typeface="Wingdings" pitchFamily="2" charset="2"/>
              <a:buChar char="§"/>
              <a:defRPr/>
            </a:pPr>
            <a:r>
              <a:rPr lang="en-US" sz="2400" b="1" dirty="0"/>
              <a:t>DOES NOT include:</a:t>
            </a:r>
          </a:p>
          <a:p>
            <a:pPr marL="1200150" lvl="3" indent="-342900">
              <a:lnSpc>
                <a:spcPct val="90000"/>
              </a:lnSpc>
              <a:buClrTx/>
              <a:buSzPct val="100000"/>
              <a:buFont typeface="Wingdings" pitchFamily="2" charset="2"/>
              <a:buChar char="§"/>
              <a:defRPr/>
            </a:pPr>
            <a:r>
              <a:rPr lang="en-US" sz="2000" b="1" dirty="0"/>
              <a:t>On/off switches</a:t>
            </a:r>
          </a:p>
          <a:p>
            <a:pPr marL="1200150" lvl="3" indent="-342900">
              <a:lnSpc>
                <a:spcPct val="90000"/>
              </a:lnSpc>
              <a:buClrTx/>
              <a:buSzPct val="100000"/>
              <a:buFont typeface="Wingdings" pitchFamily="2" charset="2"/>
              <a:buChar char="§"/>
              <a:defRPr/>
            </a:pPr>
            <a:r>
              <a:rPr lang="en-US" sz="2000" b="1" dirty="0"/>
              <a:t>Push buttons</a:t>
            </a:r>
          </a:p>
          <a:p>
            <a:pPr marL="1200150" lvl="3" indent="-342900">
              <a:lnSpc>
                <a:spcPct val="90000"/>
              </a:lnSpc>
              <a:buClrTx/>
              <a:buSzPct val="100000"/>
              <a:buFont typeface="Wingdings" pitchFamily="2" charset="2"/>
              <a:buChar char="§"/>
              <a:defRPr/>
            </a:pPr>
            <a:r>
              <a:rPr lang="en-US" sz="2000" b="1" dirty="0"/>
              <a:t>Control circuit devices</a:t>
            </a:r>
          </a:p>
          <a:p>
            <a:pPr marL="342900" lvl="1" indent="-342900">
              <a:lnSpc>
                <a:spcPct val="90000"/>
              </a:lnSpc>
              <a:buClrTx/>
              <a:buSzPct val="100000"/>
              <a:buFont typeface="Wingdings" pitchFamily="2" charset="2"/>
              <a:buChar char="§"/>
              <a:defRPr/>
            </a:pPr>
            <a:r>
              <a:rPr lang="en-US" sz="2800" b="1" dirty="0"/>
              <a:t>Zero energy state: </a:t>
            </a:r>
          </a:p>
          <a:p>
            <a:pPr marL="742950" lvl="2" indent="-342900">
              <a:lnSpc>
                <a:spcPct val="90000"/>
              </a:lnSpc>
              <a:buClrTx/>
              <a:buSzPct val="100000"/>
              <a:buFont typeface="Wingdings" pitchFamily="2" charset="2"/>
              <a:buChar char="§"/>
              <a:defRPr/>
            </a:pPr>
            <a:r>
              <a:rPr lang="en-US" sz="2400" b="1" dirty="0"/>
              <a:t>All stored or residual energy has been released, restrained or dissipated.</a:t>
            </a:r>
          </a:p>
          <a:p>
            <a:pPr marL="742950" lvl="2" indent="-342900">
              <a:lnSpc>
                <a:spcPct val="90000"/>
              </a:lnSpc>
              <a:buClrTx/>
              <a:buSzPct val="100000"/>
              <a:buFont typeface="Wingdings" pitchFamily="2" charset="2"/>
              <a:buChar char="§"/>
              <a:defRPr/>
            </a:pPr>
            <a:r>
              <a:rPr lang="en-US" sz="2400" b="1" dirty="0"/>
              <a:t>Equipment can’t be energized or turned on.</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Definitions</a:t>
            </a:r>
            <a:endParaRPr lang="en-US" sz="2000" dirty="0">
              <a:effectLst/>
            </a:endParaRPr>
          </a:p>
        </p:txBody>
      </p:sp>
    </p:spTree>
    <p:extLst>
      <p:ext uri="{BB962C8B-B14F-4D97-AF65-F5344CB8AC3E}">
        <p14:creationId xmlns:p14="http://schemas.microsoft.com/office/powerpoint/2010/main" val="147397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200" b="1" dirty="0"/>
              <a:t>There are several types of hazardous energy which can injure an employee.  </a:t>
            </a:r>
          </a:p>
          <a:p>
            <a:pPr marL="0" indent="0">
              <a:lnSpc>
                <a:spcPct val="90000"/>
              </a:lnSpc>
              <a:spcBef>
                <a:spcPct val="0"/>
              </a:spcBef>
              <a:buClr>
                <a:schemeClr val="tx1"/>
              </a:buClr>
              <a:buNone/>
              <a:defRPr/>
            </a:pPr>
            <a:endParaRPr lang="en-US" sz="1100" b="1" dirty="0"/>
          </a:p>
          <a:p>
            <a:pPr marL="342900" lvl="1" indent="-342900">
              <a:lnSpc>
                <a:spcPct val="90000"/>
              </a:lnSpc>
              <a:buClrTx/>
              <a:buSzPct val="100000"/>
              <a:buFont typeface="Wingdings" pitchFamily="2" charset="2"/>
              <a:buChar char="§"/>
              <a:defRPr/>
            </a:pPr>
            <a:r>
              <a:rPr lang="en-US" sz="2800" b="1" dirty="0"/>
              <a:t>These include but are not limited to:</a:t>
            </a:r>
          </a:p>
          <a:p>
            <a:pPr marL="742950" lvl="2" indent="-342900">
              <a:lnSpc>
                <a:spcPct val="90000"/>
              </a:lnSpc>
              <a:buClrTx/>
              <a:buSzPct val="100000"/>
              <a:buFont typeface="Wingdings" pitchFamily="2" charset="2"/>
              <a:buChar char="§"/>
              <a:defRPr/>
            </a:pPr>
            <a:r>
              <a:rPr lang="en-US" sz="2400" b="1" dirty="0"/>
              <a:t>Electrical </a:t>
            </a:r>
          </a:p>
          <a:p>
            <a:pPr marL="742950" lvl="2" indent="-342900">
              <a:lnSpc>
                <a:spcPct val="90000"/>
              </a:lnSpc>
              <a:buClrTx/>
              <a:buSzPct val="100000"/>
              <a:buFont typeface="Wingdings" pitchFamily="2" charset="2"/>
              <a:buChar char="§"/>
              <a:defRPr/>
            </a:pPr>
            <a:r>
              <a:rPr lang="en-US" sz="2400" b="1" dirty="0"/>
              <a:t>Mechanical </a:t>
            </a:r>
          </a:p>
          <a:p>
            <a:pPr marL="742950" lvl="2" indent="-342900">
              <a:lnSpc>
                <a:spcPct val="90000"/>
              </a:lnSpc>
              <a:buClrTx/>
              <a:buSzPct val="100000"/>
              <a:buFont typeface="Wingdings" pitchFamily="2" charset="2"/>
              <a:buChar char="§"/>
              <a:defRPr/>
            </a:pPr>
            <a:r>
              <a:rPr lang="en-US" sz="2400" b="1" dirty="0"/>
              <a:t>Chemical </a:t>
            </a:r>
          </a:p>
          <a:p>
            <a:pPr marL="742950" lvl="2" indent="-342900">
              <a:lnSpc>
                <a:spcPct val="90000"/>
              </a:lnSpc>
              <a:buClrTx/>
              <a:buSzPct val="100000"/>
              <a:buFont typeface="Wingdings" pitchFamily="2" charset="2"/>
              <a:buChar char="§"/>
              <a:defRPr/>
            </a:pPr>
            <a:r>
              <a:rPr lang="en-US" sz="2400" b="1" dirty="0"/>
              <a:t>Thermal </a:t>
            </a:r>
          </a:p>
          <a:p>
            <a:pPr marL="742950" lvl="2" indent="-342900">
              <a:lnSpc>
                <a:spcPct val="90000"/>
              </a:lnSpc>
              <a:buClrTx/>
              <a:buSzPct val="100000"/>
              <a:buFont typeface="Wingdings" pitchFamily="2" charset="2"/>
              <a:buChar char="§"/>
              <a:defRPr/>
            </a:pPr>
            <a:r>
              <a:rPr lang="en-US" sz="2400" b="1" dirty="0"/>
              <a:t>Hydraulic </a:t>
            </a:r>
          </a:p>
          <a:p>
            <a:pPr marL="742950" lvl="2" indent="-342900">
              <a:lnSpc>
                <a:spcPct val="90000"/>
              </a:lnSpc>
              <a:buClrTx/>
              <a:buSzPct val="100000"/>
              <a:buFont typeface="Wingdings" pitchFamily="2" charset="2"/>
              <a:buChar char="§"/>
              <a:defRPr/>
            </a:pPr>
            <a:r>
              <a:rPr lang="en-US" sz="2400" b="1" dirty="0"/>
              <a:t>Pneumatic </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36099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lnSpc>
                <a:spcPct val="90000"/>
              </a:lnSpc>
              <a:spcBef>
                <a:spcPct val="0"/>
              </a:spcBef>
              <a:buClr>
                <a:schemeClr val="tx1"/>
              </a:buClr>
              <a:buNone/>
              <a:defRPr/>
            </a:pPr>
            <a:r>
              <a:rPr lang="en-US" sz="3600" b="1" dirty="0"/>
              <a:t>Electrical energy:</a:t>
            </a:r>
          </a:p>
          <a:p>
            <a:pPr marL="0" indent="0">
              <a:lnSpc>
                <a:spcPct val="90000"/>
              </a:lnSpc>
              <a:spcBef>
                <a:spcPct val="0"/>
              </a:spcBef>
              <a:buClr>
                <a:schemeClr val="tx1"/>
              </a:buClr>
              <a:buNone/>
              <a:defRPr/>
            </a:pPr>
            <a:endParaRPr lang="en-US" sz="1100" b="1" dirty="0"/>
          </a:p>
          <a:p>
            <a:pPr marL="342900" lvl="1" indent="-342900">
              <a:lnSpc>
                <a:spcPct val="90000"/>
              </a:lnSpc>
              <a:buClrTx/>
              <a:buSzPct val="100000"/>
              <a:buFont typeface="Wingdings" pitchFamily="2" charset="2"/>
              <a:buChar char="§"/>
              <a:defRPr/>
            </a:pPr>
            <a:r>
              <a:rPr lang="en-US" sz="3200" b="1" dirty="0"/>
              <a:t>Most common energy type.</a:t>
            </a:r>
          </a:p>
          <a:p>
            <a:pPr marL="342900" lvl="1" indent="-342900">
              <a:lnSpc>
                <a:spcPct val="90000"/>
              </a:lnSpc>
              <a:buClrTx/>
              <a:buSzPct val="100000"/>
              <a:buFont typeface="Wingdings" pitchFamily="2" charset="2"/>
              <a:buChar char="§"/>
              <a:defRPr/>
            </a:pPr>
            <a:r>
              <a:rPr lang="en-US" sz="3200" b="1" dirty="0"/>
              <a:t>Electrical storage devices such as batteries &amp; capacitors.</a:t>
            </a:r>
          </a:p>
          <a:p>
            <a:pPr marL="342900" lvl="1" indent="-342900">
              <a:lnSpc>
                <a:spcPct val="90000"/>
              </a:lnSpc>
              <a:buClrTx/>
              <a:buSzPct val="100000"/>
              <a:buFont typeface="Wingdings" pitchFamily="2" charset="2"/>
              <a:buChar char="§"/>
              <a:defRPr/>
            </a:pPr>
            <a:r>
              <a:rPr lang="en-US" sz="3200" b="1" dirty="0"/>
              <a:t>Panelboards house circuit breakers for distribution of electricity.</a:t>
            </a:r>
          </a:p>
          <a:p>
            <a:pPr marL="742950" lvl="2" indent="-342900">
              <a:lnSpc>
                <a:spcPct val="90000"/>
              </a:lnSpc>
              <a:buClrTx/>
              <a:buSzPct val="100000"/>
              <a:buFont typeface="Wingdings" pitchFamily="2" charset="2"/>
              <a:buChar char="§"/>
              <a:defRPr/>
            </a:pPr>
            <a:r>
              <a:rPr lang="en-US" sz="2800" b="1" dirty="0"/>
              <a:t>Panelboards are also energy isolating devices  and provide overcurrent protection.</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194652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lvl="2" indent="0">
              <a:lnSpc>
                <a:spcPct val="90000"/>
              </a:lnSpc>
              <a:spcBef>
                <a:spcPct val="0"/>
              </a:spcBef>
              <a:buClr>
                <a:schemeClr val="tx1"/>
              </a:buClr>
              <a:buSzPct val="70000"/>
              <a:buNone/>
              <a:defRPr/>
            </a:pPr>
            <a:r>
              <a:rPr lang="en-US" sz="4000" b="1" dirty="0"/>
              <a:t>Electrical energy (continued):</a:t>
            </a:r>
          </a:p>
          <a:p>
            <a:pPr marL="0" lvl="2" indent="0">
              <a:lnSpc>
                <a:spcPct val="90000"/>
              </a:lnSpc>
              <a:spcBef>
                <a:spcPct val="0"/>
              </a:spcBef>
              <a:buClr>
                <a:schemeClr val="tx1"/>
              </a:buClr>
              <a:buSzPct val="70000"/>
              <a:buNone/>
              <a:defRPr/>
            </a:pPr>
            <a:endParaRPr lang="en-US" sz="1100" b="1" dirty="0"/>
          </a:p>
          <a:p>
            <a:pPr marL="342900" lvl="1" indent="-342900">
              <a:lnSpc>
                <a:spcPct val="90000"/>
              </a:lnSpc>
              <a:buClrTx/>
              <a:buSzPct val="100000"/>
              <a:buFont typeface="Wingdings" pitchFamily="2" charset="2"/>
              <a:buChar char="§"/>
              <a:defRPr/>
            </a:pPr>
            <a:r>
              <a:rPr lang="en-US" sz="3600" b="1" dirty="0"/>
              <a:t>Disconnects are common electrical energy isolating devices.</a:t>
            </a:r>
          </a:p>
          <a:p>
            <a:pPr marL="342900" lvl="1" indent="-342900">
              <a:lnSpc>
                <a:spcPct val="90000"/>
              </a:lnSpc>
              <a:buClrTx/>
              <a:buSzPct val="100000"/>
              <a:buFont typeface="Wingdings" pitchFamily="2" charset="2"/>
              <a:buChar char="§"/>
              <a:defRPr/>
            </a:pPr>
            <a:r>
              <a:rPr lang="en-US" sz="3600" b="1" dirty="0"/>
              <a:t>Injuries:</a:t>
            </a:r>
          </a:p>
          <a:p>
            <a:pPr marL="742950" lvl="2" indent="-342900">
              <a:lnSpc>
                <a:spcPct val="90000"/>
              </a:lnSpc>
              <a:buClrTx/>
              <a:buSzPct val="100000"/>
              <a:buFont typeface="Wingdings" pitchFamily="2" charset="2"/>
              <a:buChar char="§"/>
              <a:defRPr/>
            </a:pPr>
            <a:r>
              <a:rPr lang="en-US" sz="3200" b="1" dirty="0"/>
              <a:t>Electrocution</a:t>
            </a:r>
          </a:p>
          <a:p>
            <a:pPr marL="742950" lvl="2" indent="-342900">
              <a:lnSpc>
                <a:spcPct val="90000"/>
              </a:lnSpc>
              <a:buClrTx/>
              <a:buSzPct val="100000"/>
              <a:buFont typeface="Wingdings" pitchFamily="2" charset="2"/>
              <a:buChar char="§"/>
              <a:defRPr/>
            </a:pPr>
            <a:r>
              <a:rPr lang="en-US" sz="3200" b="1" dirty="0"/>
              <a:t>Electric shock</a:t>
            </a:r>
          </a:p>
          <a:p>
            <a:pPr marL="742950" lvl="2" indent="-342900">
              <a:lnSpc>
                <a:spcPct val="90000"/>
              </a:lnSpc>
              <a:buClrTx/>
              <a:buSzPct val="100000"/>
              <a:buFont typeface="Wingdings" pitchFamily="2" charset="2"/>
              <a:buChar char="§"/>
              <a:defRPr/>
            </a:pPr>
            <a:r>
              <a:rPr lang="en-US" sz="3200" b="1" dirty="0"/>
              <a:t>Burns</a:t>
            </a:r>
          </a:p>
          <a:p>
            <a:pPr marL="0" indent="0">
              <a:buNone/>
            </a:pP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Hazardous Energy</a:t>
            </a:r>
            <a:endParaRPr lang="en-US" sz="2000" dirty="0">
              <a:effectLst/>
            </a:endParaRPr>
          </a:p>
        </p:txBody>
      </p:sp>
    </p:spTree>
    <p:extLst>
      <p:ext uri="{BB962C8B-B14F-4D97-AF65-F5344CB8AC3E}">
        <p14:creationId xmlns:p14="http://schemas.microsoft.com/office/powerpoint/2010/main" val="349346793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Props1.xml><?xml version="1.0" encoding="utf-8"?>
<ds:datastoreItem xmlns:ds="http://schemas.openxmlformats.org/officeDocument/2006/customXml" ds:itemID="{B80356C1-6E4D-4FC7-93AF-6E7D10F251E4}">
  <ds:schemaRefs>
    <ds:schemaRef ds:uri="http://schemas.microsoft.com/sharepoint/v3/contenttype/forms"/>
  </ds:schemaRefs>
</ds:datastoreItem>
</file>

<file path=customXml/itemProps2.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37B6943-A4AA-4FF3-9E1B-76D3B458004F}">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a463d050-d0ed-4b5a-a34c-0075d93dcf3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1001</TotalTime>
  <Words>1438</Words>
  <Application>Microsoft Office PowerPoint</Application>
  <PresentationFormat>On-screen Show (4:3)</PresentationFormat>
  <Paragraphs>210</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1_Office Theme</vt:lpstr>
      <vt:lpstr>Lockout and Tagout Sedgwick Risk Services Presented by  Sedgwick on behalf of ORM  March 2020</vt:lpstr>
      <vt:lpstr>Disclaimer</vt:lpstr>
      <vt:lpstr>Course Outline – Lockout and Tagout</vt:lpstr>
      <vt:lpstr>Why Take Lockout and Tagout Training?</vt:lpstr>
      <vt:lpstr>Definitions</vt:lpstr>
      <vt:lpstr>Definitions</vt:lpstr>
      <vt:lpstr>Types of Hazardous Energy</vt:lpstr>
      <vt:lpstr>Types of Hazardous Energy</vt:lpstr>
      <vt:lpstr>Types of Hazardous Energy</vt:lpstr>
      <vt:lpstr>Types of Hazardous Energy</vt:lpstr>
      <vt:lpstr>Types of Hazardous Energy</vt:lpstr>
      <vt:lpstr>Types of Hazardous Energy</vt:lpstr>
      <vt:lpstr>Energy Control Procedure</vt:lpstr>
      <vt:lpstr>Energy Control Procedure</vt:lpstr>
      <vt:lpstr>Energy Control Procedure</vt:lpstr>
      <vt:lpstr>Energy Control Procedure</vt:lpstr>
      <vt:lpstr>Energy Control Procedure</vt:lpstr>
      <vt:lpstr>Energy Control Procedure</vt:lpstr>
      <vt:lpstr>Energy Control Procedure</vt:lpstr>
      <vt:lpstr>Energy Control Procedure</vt:lpstr>
      <vt:lpstr>Energy Control Procedure</vt:lpstr>
      <vt:lpstr>Start-up Procedures</vt:lpstr>
      <vt:lpstr>Additional Lockout/Tagout Requirements</vt:lpstr>
      <vt:lpstr>Additional Lockout/Tagout Requirements</vt:lpstr>
      <vt:lpstr>Additional Lockout/Tagout Requirements</vt:lpstr>
      <vt:lpstr>Additional Lockout/Tagout Requirements</vt:lpstr>
      <vt:lpstr>Additional Lockout/Tagout Requirements</vt:lpstr>
      <vt:lpstr>Summary</vt:lpstr>
      <vt:lpstr>Summary</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164</cp:revision>
  <dcterms:created xsi:type="dcterms:W3CDTF">2014-12-02T20:26:26Z</dcterms:created>
  <dcterms:modified xsi:type="dcterms:W3CDTF">2020-03-17T16:59:26Z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